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2"/>
    <p:sldId id="262" r:id="rId3"/>
    <p:sldId id="258" r:id="rId4"/>
    <p:sldId id="259" r:id="rId5"/>
    <p:sldId id="263" r:id="rId6"/>
    <p:sldId id="264" r:id="rId7"/>
    <p:sldId id="265" r:id="rId8"/>
    <p:sldId id="266" r:id="rId9"/>
    <p:sldId id="269" r:id="rId10"/>
    <p:sldId id="270" r:id="rId11"/>
    <p:sldId id="271" r:id="rId12"/>
    <p:sldId id="272" r:id="rId13"/>
    <p:sldId id="273" r:id="rId14"/>
    <p:sldId id="274" r:id="rId15"/>
    <p:sldId id="275" r:id="rId16"/>
    <p:sldId id="276" r:id="rId17"/>
    <p:sldId id="277" r:id="rId18"/>
    <p:sldId id="278" r:id="rId19"/>
    <p:sldId id="279" r:id="rId20"/>
    <p:sldId id="296" r:id="rId21"/>
    <p:sldId id="298" r:id="rId22"/>
    <p:sldId id="297" r:id="rId23"/>
    <p:sldId id="299" r:id="rId24"/>
    <p:sldId id="309" r:id="rId25"/>
    <p:sldId id="280" r:id="rId26"/>
    <p:sldId id="281" r:id="rId27"/>
    <p:sldId id="282" r:id="rId28"/>
    <p:sldId id="283" r:id="rId29"/>
    <p:sldId id="285" r:id="rId30"/>
    <p:sldId id="289"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赵轩才" initials="zxc" lastIdx="1" clrIdx="0"/>
  <p:cmAuthor id="2" name="xiaofu" initials="x" lastIdx="1" clrIdx="1"/>
  <p:cmAuthor id="3" name="420146458@qq.com" initials="4"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50040"/>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3777" autoAdjust="0"/>
  </p:normalViewPr>
  <p:slideViewPr>
    <p:cSldViewPr snapToGrid="0" showGuides="1">
      <p:cViewPr varScale="1">
        <p:scale>
          <a:sx n="71" d="100"/>
          <a:sy n="71" d="100"/>
        </p:scale>
        <p:origin x="499" y="58"/>
      </p:cViewPr>
      <p:guideLst>
        <p:guide orient="horz" pos="2275"/>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924D84-C308-437D-B302-2E8CBEE0E142}"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rgbClr val="000000"/>
                </a:solidFill>
                <a:effectLst/>
                <a:latin typeface="Arial" panose="020B0604020202020204" pitchFamily="34" charset="0"/>
                <a:ea typeface="微软雅黑" panose="020B0503020204020204" pitchFamily="34" charset="-122"/>
                <a:cs typeface="+mn-cs"/>
              </a:rPr>
              <a:t>针对不同的群体，我们建议的投资策略是不一样的：</a:t>
            </a:r>
            <a:endParaRPr lang="zh-CN" altLang="zh-CN" dirty="0">
              <a:effectLst/>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616593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934927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rgbClr val="000000"/>
                </a:solidFill>
                <a:effectLst/>
                <a:latin typeface="Arial" panose="020B0604020202020204" pitchFamily="34" charset="0"/>
                <a:ea typeface="微软雅黑" panose="020B0503020204020204" pitchFamily="34" charset="-122"/>
                <a:cs typeface="+mn-cs"/>
              </a:rPr>
              <a:t>因为初学者无法准确判断出现在是不是低谷还是市场顶部</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下面我们来讲一下平均成本法</a:t>
            </a:r>
            <a:r>
              <a:rPr lang="en-US" altLang="zh-CN" dirty="0"/>
              <a:t>(DCA)——</a:t>
            </a:r>
            <a:r>
              <a:rPr lang="zh-CN" altLang="en-US" dirty="0"/>
              <a:t>更适合初学者的中庸之法。</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051496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定期复利与平均成本法相结合的力量是巨大的。对于长期持有者来说，这是一个简单而可靠的策略。</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82338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通过合理的组合多元化，我们既可能保留一些潜力股，其可能带给我们更大的利润空间，同时有着更加稳定的核心能够让我们兜底，既保留一定的上限，又有一定的下限。</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920150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924D84-C308-437D-B302-2E8CBEE0E142}" type="slidenum">
              <a:rPr lang="zh-CN" altLang="en-US" smtClean="0"/>
              <a:t>30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2024/12/14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12" name="文本框 111"/>
          <p:cNvSpPr txBox="1"/>
          <p:nvPr userDrawn="1"/>
        </p:nvSpPr>
        <p:spPr>
          <a:xfrm>
            <a:off x="468330" y="1087100"/>
            <a:ext cx="4878370" cy="215444"/>
          </a:xfrm>
          <a:prstGeom prst="rect">
            <a:avLst/>
          </a:prstGeom>
          <a:noFill/>
        </p:spPr>
        <p:txBody>
          <a:bodyPr wrap="square">
            <a:spAutoFit/>
          </a:bodyPr>
          <a:lstStyle/>
          <a:p>
            <a:pPr fontAlgn="auto">
              <a:spcBef>
                <a:spcPts val="0"/>
              </a:spcBef>
              <a:spcAft>
                <a:spcPts val="0"/>
              </a:spcAft>
              <a:defRPr/>
            </a:pPr>
            <a:r>
              <a:rPr lang="en-US" altLang="zh-CN" sz="800" spc="600" dirty="0">
                <a:solidFill>
                  <a:schemeClr val="tx1">
                    <a:lumMod val="75000"/>
                    <a:lumOff val="25000"/>
                  </a:schemeClr>
                </a:solidFill>
                <a:latin typeface="微软雅黑 Light" panose="020B0502040204020203" pitchFamily="34" charset="-122"/>
                <a:ea typeface="微软雅黑 Light" panose="020B0502040204020203" pitchFamily="34" charset="-122"/>
              </a:rPr>
              <a:t>SHENZHEN UNIVERSITY</a:t>
            </a:r>
            <a:endParaRPr lang="zh-CN" altLang="zh-CN" sz="800" spc="6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113" name="矩形 112"/>
          <p:cNvSpPr/>
          <p:nvPr userDrawn="1"/>
        </p:nvSpPr>
        <p:spPr>
          <a:xfrm>
            <a:off x="-2600" y="561350"/>
            <a:ext cx="470930" cy="681663"/>
          </a:xfrm>
          <a:prstGeom prst="rect">
            <a:avLst/>
          </a:prstGeom>
          <a:solidFill>
            <a:srgbClr val="950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4" name="直接连接符 113"/>
          <p:cNvCxnSpPr/>
          <p:nvPr userDrawn="1"/>
        </p:nvCxnSpPr>
        <p:spPr>
          <a:xfrm flipV="1">
            <a:off x="559770" y="1087100"/>
            <a:ext cx="3123230" cy="2550"/>
          </a:xfrm>
          <a:prstGeom prst="line">
            <a:avLst/>
          </a:prstGeom>
          <a:ln w="12700">
            <a:gradFill flip="none" rotWithShape="1">
              <a:gsLst>
                <a:gs pos="0">
                  <a:srgbClr val="950040"/>
                </a:gs>
                <a:gs pos="100000">
                  <a:srgbClr val="950040">
                    <a:alpha val="0"/>
                  </a:srgbClr>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 name="Slide Number Placeholder 5"/>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6FDF6-C6B2-43A6-8C06-28E704634E2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2024/12/14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2024/12/14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2024/12/14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2024/12/14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2024/12/14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2024/12/14</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zhida.zhihu.com/search?content_id=238367314&amp;content_type=Article&amp;match_order=1&amp;q=%E4%BB%A5%E5%A4%AA%E5%9D%8A&amp;zhida_source=entity" TargetMode="External"/><Relationship Id="rId2" Type="http://schemas.openxmlformats.org/officeDocument/2006/relationships/hyperlink" Target="https://zhida.zhihu.com/search?content_id=238367314&amp;content_type=Article&amp;match_order=1&amp;q=%E8%A2%AB%E5%8A%A8%E6%8A%95%E8%B5%84&amp;zhida_source=entity" TargetMode="Externa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hyperlink" Target="https://zhida.zhihu.com/search/3634976557021666863?zhida_source=entit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zhida.zhihu.com/search?content_id=238367314&amp;content_type=Article&amp;match_order=1&amp;q=%E8%B5%84%E6%9C%AC%E5%88%A9%E5%BE%97%E7%A8%8E&amp;zhida_source=entity"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zhida.zhihu.com/search?content_id=238367314&amp;content_type=Article&amp;match_order=1&amp;q=%E4%B9%B0%E5%85%A5%E5%B9%B6%E6%8C%81%E6%9C%89%E7%AD%96%E7%95%A5&amp;zhida_source=entit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notesSlide" Target="../notesSlides/notesSlide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slideLayout" Target="../slideLayouts/slideLayout7.xml"/><Relationship Id="rId5" Type="http://schemas.openxmlformats.org/officeDocument/2006/relationships/tags" Target="../tags/tag68.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zhida.zhihu.com/search?content_id=238367314&amp;content_type=Article&amp;match_order=1&amp;q=%E9%94%99%E5%A4%B1%E6%81%90%E6%83%A7%E7%97%87&amp;zhida_source=entity" TargetMode="External"/><Relationship Id="rId2" Type="http://schemas.openxmlformats.org/officeDocument/2006/relationships/hyperlink" Target="https://zhida.zhihu.com/search?content_id=238367314&amp;content_type=Article&amp;match_order=1&amp;q=%E6%9C%AC%E6%9D%B0%E6%98%8E%C2%B7%E5%AF%8C%E5%85%B0%E5%85%8B%E6%9E%97&amp;zhida_source=entity" TargetMode="External"/><Relationship Id="rId1" Type="http://schemas.openxmlformats.org/officeDocument/2006/relationships/slideLayout" Target="../slideLayouts/slideLayout1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4862" y="2468080"/>
            <a:ext cx="9205398" cy="1414147"/>
            <a:chOff x="3587797" y="3108501"/>
            <a:chExt cx="7869487" cy="1095843"/>
          </a:xfrm>
        </p:grpSpPr>
        <p:sp>
          <p:nvSpPr>
            <p:cNvPr id="66" name="文本框 65"/>
            <p:cNvSpPr txBox="1"/>
            <p:nvPr/>
          </p:nvSpPr>
          <p:spPr>
            <a:xfrm>
              <a:off x="3587797" y="3108501"/>
              <a:ext cx="7602574" cy="404482"/>
            </a:xfrm>
            <a:prstGeom prst="rect">
              <a:avLst/>
            </a:prstGeom>
            <a:noFill/>
          </p:spPr>
          <p:txBody>
            <a:bodyPr wrap="square" rtlCol="0">
              <a:spAutoFit/>
            </a:bodyPr>
            <a:lstStyle/>
            <a:p>
              <a:pPr algn="ctr" fontAlgn="auto">
                <a:spcBef>
                  <a:spcPts val="600"/>
                </a:spcBef>
              </a:pPr>
              <a:r>
                <a:rPr lang="zh-CN" altLang="en-US" sz="2800" b="1" dirty="0">
                  <a:solidFill>
                    <a:srgbClr val="950040"/>
                  </a:solidFill>
                  <a:latin typeface="微软雅黑" panose="020B0503020204020204" charset="-122"/>
                  <a:ea typeface="微软雅黑" panose="020B0503020204020204" charset="-122"/>
                </a:rPr>
                <a:t>数字货币投资策略研究</a:t>
              </a:r>
              <a:r>
                <a:rPr lang="en-US" altLang="zh-CN" sz="2800" b="1" dirty="0">
                  <a:solidFill>
                    <a:srgbClr val="950040"/>
                  </a:solidFill>
                  <a:latin typeface="微软雅黑" panose="020B0503020204020204" charset="-122"/>
                  <a:ea typeface="微软雅黑" panose="020B0503020204020204" charset="-122"/>
                </a:rPr>
                <a:t>——</a:t>
              </a:r>
              <a:r>
                <a:rPr lang="zh-CN" altLang="en-US" sz="2800" b="1" dirty="0">
                  <a:solidFill>
                    <a:srgbClr val="950040"/>
                  </a:solidFill>
                  <a:latin typeface="微软雅黑" panose="020B0503020204020204" charset="-122"/>
                  <a:ea typeface="微软雅黑" panose="020B0503020204020204" charset="-122"/>
                </a:rPr>
                <a:t>从低级到高级</a:t>
              </a:r>
            </a:p>
          </p:txBody>
        </p:sp>
        <p:sp>
          <p:nvSpPr>
            <p:cNvPr id="67" name="矩形 66"/>
            <p:cNvSpPr/>
            <p:nvPr/>
          </p:nvSpPr>
          <p:spPr>
            <a:xfrm>
              <a:off x="3657656" y="3775043"/>
              <a:ext cx="7799628" cy="429301"/>
            </a:xfrm>
            <a:prstGeom prst="rect">
              <a:avLst/>
            </a:prstGeom>
          </p:spPr>
          <p:txBody>
            <a:bodyPr wrap="square">
              <a:spAutoFit/>
            </a:bodyPr>
            <a:lstStyle/>
            <a:p>
              <a:pPr algn="just"/>
              <a:r>
                <a:rPr lang="en-US" altLang="zh-CN" sz="3000" dirty="0">
                  <a:solidFill>
                    <a:srgbClr val="950040"/>
                  </a:solidFill>
                  <a:latin typeface="微软雅黑" panose="020B0503020204020204" charset="-122"/>
                  <a:ea typeface="微软雅黑" panose="020B0503020204020204" charset="-122"/>
                </a:rPr>
                <a:t>	                                               		</a:t>
              </a:r>
              <a:endParaRPr lang="zh-CN" altLang="en-US" sz="3000" dirty="0">
                <a:solidFill>
                  <a:srgbClr val="950040"/>
                </a:solidFill>
                <a:latin typeface="微软雅黑" panose="020B0503020204020204" charset="-122"/>
                <a:ea typeface="微软雅黑" panose="020B0503020204020204" charset="-122"/>
              </a:endParaRPr>
            </a:p>
          </p:txBody>
        </p:sp>
        <p:cxnSp>
          <p:nvCxnSpPr>
            <p:cNvPr id="69" name="直接连接符 68"/>
            <p:cNvCxnSpPr/>
            <p:nvPr/>
          </p:nvCxnSpPr>
          <p:spPr>
            <a:xfrm flipV="1">
              <a:off x="3712182" y="3665164"/>
              <a:ext cx="7642455" cy="1611"/>
            </a:xfrm>
            <a:prstGeom prst="line">
              <a:avLst/>
            </a:prstGeom>
            <a:ln w="25400">
              <a:solidFill>
                <a:srgbClr val="950040"/>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a:grpSpLocks noChangeAspect="1"/>
          </p:cNvGrpSpPr>
          <p:nvPr/>
        </p:nvGrpSpPr>
        <p:grpSpPr>
          <a:xfrm>
            <a:off x="23495" y="1517650"/>
            <a:ext cx="3093085" cy="3091180"/>
            <a:chOff x="1947444" y="-250327"/>
            <a:chExt cx="5162972" cy="5160570"/>
          </a:xfrm>
          <a:solidFill>
            <a:srgbClr val="950040"/>
          </a:solidFill>
        </p:grpSpPr>
        <p:sp>
          <p:nvSpPr>
            <p:cNvPr id="85" name="Freeform 5"/>
            <p:cNvSpPr/>
            <p:nvPr/>
          </p:nvSpPr>
          <p:spPr bwMode="auto">
            <a:xfrm>
              <a:off x="4714715" y="29267"/>
              <a:ext cx="449059" cy="487480"/>
            </a:xfrm>
            <a:custGeom>
              <a:avLst/>
              <a:gdLst>
                <a:gd name="T0" fmla="*/ 59 w 79"/>
                <a:gd name="T1" fmla="*/ 63 h 86"/>
                <a:gd name="T2" fmla="*/ 28 w 79"/>
                <a:gd name="T3" fmla="*/ 84 h 86"/>
                <a:gd name="T4" fmla="*/ 2 w 79"/>
                <a:gd name="T5" fmla="*/ 60 h 86"/>
                <a:gd name="T6" fmla="*/ 10 w 79"/>
                <a:gd name="T7" fmla="*/ 11 h 86"/>
                <a:gd name="T8" fmla="*/ 1 w 79"/>
                <a:gd name="T9" fmla="*/ 2 h 86"/>
                <a:gd name="T10" fmla="*/ 4 w 79"/>
                <a:gd name="T11" fmla="*/ 0 h 86"/>
                <a:gd name="T12" fmla="*/ 19 w 79"/>
                <a:gd name="T13" fmla="*/ 3 h 86"/>
                <a:gd name="T14" fmla="*/ 35 w 79"/>
                <a:gd name="T15" fmla="*/ 5 h 86"/>
                <a:gd name="T16" fmla="*/ 37 w 79"/>
                <a:gd name="T17" fmla="*/ 7 h 86"/>
                <a:gd name="T18" fmla="*/ 26 w 79"/>
                <a:gd name="T19" fmla="*/ 13 h 86"/>
                <a:gd name="T20" fmla="*/ 19 w 79"/>
                <a:gd name="T21" fmla="*/ 62 h 86"/>
                <a:gd name="T22" fmla="*/ 33 w 79"/>
                <a:gd name="T23" fmla="*/ 81 h 86"/>
                <a:gd name="T24" fmla="*/ 56 w 79"/>
                <a:gd name="T25" fmla="*/ 63 h 86"/>
                <a:gd name="T26" fmla="*/ 61 w 79"/>
                <a:gd name="T27" fmla="*/ 30 h 86"/>
                <a:gd name="T28" fmla="*/ 55 w 79"/>
                <a:gd name="T29" fmla="*/ 11 h 86"/>
                <a:gd name="T30" fmla="*/ 52 w 79"/>
                <a:gd name="T31" fmla="*/ 9 h 86"/>
                <a:gd name="T32" fmla="*/ 54 w 79"/>
                <a:gd name="T33" fmla="*/ 8 h 86"/>
                <a:gd name="T34" fmla="*/ 66 w 79"/>
                <a:gd name="T35" fmla="*/ 10 h 86"/>
                <a:gd name="T36" fmla="*/ 77 w 79"/>
                <a:gd name="T37" fmla="*/ 12 h 86"/>
                <a:gd name="T38" fmla="*/ 79 w 79"/>
                <a:gd name="T39" fmla="*/ 13 h 86"/>
                <a:gd name="T40" fmla="*/ 75 w 79"/>
                <a:gd name="T41" fmla="*/ 15 h 86"/>
                <a:gd name="T42" fmla="*/ 64 w 79"/>
                <a:gd name="T43" fmla="*/ 30 h 86"/>
                <a:gd name="T44" fmla="*/ 59 w 79"/>
                <a:gd name="T45"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pFill/>
            <a:ln>
              <a:noFill/>
            </a:ln>
          </p:spPr>
          <p:txBody>
            <a:bodyPr vert="horz" wrap="square" lIns="91440" tIns="45720" rIns="91440" bIns="45720" numCol="1" anchor="t" anchorCtr="0" compatLnSpc="1"/>
            <a:lstStyle/>
            <a:p>
              <a:endParaRPr lang="zh-CN" altLang="en-US"/>
            </a:p>
          </p:txBody>
        </p:sp>
        <p:sp>
          <p:nvSpPr>
            <p:cNvPr id="86" name="Freeform 6"/>
            <p:cNvSpPr/>
            <p:nvPr/>
          </p:nvSpPr>
          <p:spPr bwMode="auto">
            <a:xfrm>
              <a:off x="5118147" y="137330"/>
              <a:ext cx="609952" cy="573930"/>
            </a:xfrm>
            <a:custGeom>
              <a:avLst/>
              <a:gdLst>
                <a:gd name="T0" fmla="*/ 21 w 107"/>
                <a:gd name="T1" fmla="*/ 61 h 101"/>
                <a:gd name="T2" fmla="*/ 22 w 107"/>
                <a:gd name="T3" fmla="*/ 76 h 101"/>
                <a:gd name="T4" fmla="*/ 27 w 107"/>
                <a:gd name="T5" fmla="*/ 81 h 101"/>
                <a:gd name="T6" fmla="*/ 25 w 107"/>
                <a:gd name="T7" fmla="*/ 81 h 101"/>
                <a:gd name="T8" fmla="*/ 13 w 107"/>
                <a:gd name="T9" fmla="*/ 76 h 101"/>
                <a:gd name="T10" fmla="*/ 1 w 107"/>
                <a:gd name="T11" fmla="*/ 71 h 101"/>
                <a:gd name="T12" fmla="*/ 0 w 107"/>
                <a:gd name="T13" fmla="*/ 69 h 101"/>
                <a:gd name="T14" fmla="*/ 7 w 107"/>
                <a:gd name="T15" fmla="*/ 70 h 101"/>
                <a:gd name="T16" fmla="*/ 19 w 107"/>
                <a:gd name="T17" fmla="*/ 59 h 101"/>
                <a:gd name="T18" fmla="*/ 39 w 107"/>
                <a:gd name="T19" fmla="*/ 14 h 101"/>
                <a:gd name="T20" fmla="*/ 32 w 107"/>
                <a:gd name="T21" fmla="*/ 3 h 101"/>
                <a:gd name="T22" fmla="*/ 30 w 107"/>
                <a:gd name="T23" fmla="*/ 1 h 101"/>
                <a:gd name="T24" fmla="*/ 32 w 107"/>
                <a:gd name="T25" fmla="*/ 0 h 101"/>
                <a:gd name="T26" fmla="*/ 43 w 107"/>
                <a:gd name="T27" fmla="*/ 5 h 101"/>
                <a:gd name="T28" fmla="*/ 55 w 107"/>
                <a:gd name="T29" fmla="*/ 11 h 101"/>
                <a:gd name="T30" fmla="*/ 71 w 107"/>
                <a:gd name="T31" fmla="*/ 74 h 101"/>
                <a:gd name="T32" fmla="*/ 72 w 107"/>
                <a:gd name="T33" fmla="*/ 74 h 101"/>
                <a:gd name="T34" fmla="*/ 85 w 107"/>
                <a:gd name="T35" fmla="*/ 43 h 101"/>
                <a:gd name="T36" fmla="*/ 84 w 107"/>
                <a:gd name="T37" fmla="*/ 27 h 101"/>
                <a:gd name="T38" fmla="*/ 80 w 107"/>
                <a:gd name="T39" fmla="*/ 23 h 101"/>
                <a:gd name="T40" fmla="*/ 82 w 107"/>
                <a:gd name="T41" fmla="*/ 22 h 101"/>
                <a:gd name="T42" fmla="*/ 93 w 107"/>
                <a:gd name="T43" fmla="*/ 28 h 101"/>
                <a:gd name="T44" fmla="*/ 105 w 107"/>
                <a:gd name="T45" fmla="*/ 33 h 101"/>
                <a:gd name="T46" fmla="*/ 106 w 107"/>
                <a:gd name="T47" fmla="*/ 34 h 101"/>
                <a:gd name="T48" fmla="*/ 100 w 107"/>
                <a:gd name="T49" fmla="*/ 34 h 101"/>
                <a:gd name="T50" fmla="*/ 88 w 107"/>
                <a:gd name="T51" fmla="*/ 44 h 101"/>
                <a:gd name="T52" fmla="*/ 64 w 107"/>
                <a:gd name="T53" fmla="*/ 97 h 101"/>
                <a:gd name="T54" fmla="*/ 62 w 107"/>
                <a:gd name="T55" fmla="*/ 100 h 101"/>
                <a:gd name="T56" fmla="*/ 60 w 107"/>
                <a:gd name="T57" fmla="*/ 97 h 101"/>
                <a:gd name="T58" fmla="*/ 40 w 107"/>
                <a:gd name="T59" fmla="*/ 19 h 101"/>
                <a:gd name="T60" fmla="*/ 40 w 107"/>
                <a:gd name="T61" fmla="*/ 19 h 101"/>
                <a:gd name="T62" fmla="*/ 21 w 107"/>
                <a:gd name="T63"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pFill/>
            <a:ln>
              <a:noFill/>
            </a:ln>
          </p:spPr>
          <p:txBody>
            <a:bodyPr vert="horz" wrap="square" lIns="91440" tIns="45720" rIns="91440" bIns="45720" numCol="1" anchor="t" anchorCtr="0" compatLnSpc="1"/>
            <a:lstStyle/>
            <a:p>
              <a:endParaRPr lang="zh-CN" altLang="en-US"/>
            </a:p>
          </p:txBody>
        </p:sp>
        <p:sp>
          <p:nvSpPr>
            <p:cNvPr id="87" name="Freeform 7"/>
            <p:cNvSpPr/>
            <p:nvPr/>
          </p:nvSpPr>
          <p:spPr bwMode="auto">
            <a:xfrm>
              <a:off x="5586416" y="403883"/>
              <a:ext cx="415440" cy="477875"/>
            </a:xfrm>
            <a:custGeom>
              <a:avLst/>
              <a:gdLst>
                <a:gd name="T0" fmla="*/ 47 w 73"/>
                <a:gd name="T1" fmla="*/ 13 h 84"/>
                <a:gd name="T2" fmla="*/ 43 w 73"/>
                <a:gd name="T3" fmla="*/ 1 h 84"/>
                <a:gd name="T4" fmla="*/ 46 w 73"/>
                <a:gd name="T5" fmla="*/ 1 h 84"/>
                <a:gd name="T6" fmla="*/ 59 w 73"/>
                <a:gd name="T7" fmla="*/ 11 h 84"/>
                <a:gd name="T8" fmla="*/ 72 w 73"/>
                <a:gd name="T9" fmla="*/ 20 h 84"/>
                <a:gd name="T10" fmla="*/ 73 w 73"/>
                <a:gd name="T11" fmla="*/ 22 h 84"/>
                <a:gd name="T12" fmla="*/ 60 w 73"/>
                <a:gd name="T13" fmla="*/ 23 h 84"/>
                <a:gd name="T14" fmla="*/ 26 w 73"/>
                <a:gd name="T15" fmla="*/ 71 h 84"/>
                <a:gd name="T16" fmla="*/ 29 w 73"/>
                <a:gd name="T17" fmla="*/ 83 h 84"/>
                <a:gd name="T18" fmla="*/ 27 w 73"/>
                <a:gd name="T19" fmla="*/ 83 h 84"/>
                <a:gd name="T20" fmla="*/ 14 w 73"/>
                <a:gd name="T21" fmla="*/ 73 h 84"/>
                <a:gd name="T22" fmla="*/ 1 w 73"/>
                <a:gd name="T23" fmla="*/ 64 h 84"/>
                <a:gd name="T24" fmla="*/ 0 w 73"/>
                <a:gd name="T25" fmla="*/ 62 h 84"/>
                <a:gd name="T26" fmla="*/ 13 w 73"/>
                <a:gd name="T27" fmla="*/ 61 h 84"/>
                <a:gd name="T28" fmla="*/ 47 w 73"/>
                <a:gd name="T29"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8"/>
            <p:cNvSpPr/>
            <p:nvPr/>
          </p:nvSpPr>
          <p:spPr bwMode="auto">
            <a:xfrm>
              <a:off x="5927412" y="598395"/>
              <a:ext cx="489882" cy="465868"/>
            </a:xfrm>
            <a:custGeom>
              <a:avLst/>
              <a:gdLst>
                <a:gd name="T0" fmla="*/ 58 w 86"/>
                <a:gd name="T1" fmla="*/ 57 h 82"/>
                <a:gd name="T2" fmla="*/ 65 w 86"/>
                <a:gd name="T3" fmla="*/ 53 h 82"/>
                <a:gd name="T4" fmla="*/ 66 w 86"/>
                <a:gd name="T5" fmla="*/ 38 h 82"/>
                <a:gd name="T6" fmla="*/ 68 w 86"/>
                <a:gd name="T7" fmla="*/ 39 h 82"/>
                <a:gd name="T8" fmla="*/ 76 w 86"/>
                <a:gd name="T9" fmla="*/ 47 h 82"/>
                <a:gd name="T10" fmla="*/ 84 w 86"/>
                <a:gd name="T11" fmla="*/ 55 h 82"/>
                <a:gd name="T12" fmla="*/ 85 w 86"/>
                <a:gd name="T13" fmla="*/ 59 h 82"/>
                <a:gd name="T14" fmla="*/ 64 w 86"/>
                <a:gd name="T15" fmla="*/ 58 h 82"/>
                <a:gd name="T16" fmla="*/ 4 w 86"/>
                <a:gd name="T17" fmla="*/ 81 h 82"/>
                <a:gd name="T18" fmla="*/ 0 w 86"/>
                <a:gd name="T19" fmla="*/ 82 h 82"/>
                <a:gd name="T20" fmla="*/ 1 w 86"/>
                <a:gd name="T21" fmla="*/ 79 h 82"/>
                <a:gd name="T22" fmla="*/ 30 w 86"/>
                <a:gd name="T23" fmla="*/ 14 h 82"/>
                <a:gd name="T24" fmla="*/ 30 w 86"/>
                <a:gd name="T25" fmla="*/ 0 h 82"/>
                <a:gd name="T26" fmla="*/ 32 w 86"/>
                <a:gd name="T27" fmla="*/ 0 h 82"/>
                <a:gd name="T28" fmla="*/ 42 w 86"/>
                <a:gd name="T29" fmla="*/ 12 h 82"/>
                <a:gd name="T30" fmla="*/ 53 w 86"/>
                <a:gd name="T31" fmla="*/ 23 h 82"/>
                <a:gd name="T32" fmla="*/ 54 w 86"/>
                <a:gd name="T33" fmla="*/ 26 h 82"/>
                <a:gd name="T34" fmla="*/ 45 w 86"/>
                <a:gd name="T35" fmla="*/ 24 h 82"/>
                <a:gd name="T36" fmla="*/ 42 w 86"/>
                <a:gd name="T37" fmla="*/ 27 h 82"/>
                <a:gd name="T38" fmla="*/ 22 w 86"/>
                <a:gd name="T39" fmla="*/ 71 h 82"/>
                <a:gd name="T40" fmla="*/ 58 w 86"/>
                <a:gd name="T41"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pFill/>
            <a:ln>
              <a:noFill/>
            </a:ln>
          </p:spPr>
          <p:txBody>
            <a:bodyPr vert="horz" wrap="square" lIns="91440" tIns="45720" rIns="91440" bIns="45720" numCol="1" anchor="t" anchorCtr="0" compatLnSpc="1"/>
            <a:lstStyle/>
            <a:p>
              <a:endParaRPr lang="zh-CN" altLang="en-US"/>
            </a:p>
          </p:txBody>
        </p:sp>
        <p:sp>
          <p:nvSpPr>
            <p:cNvPr id="89" name="Freeform 9"/>
            <p:cNvSpPr/>
            <p:nvPr/>
          </p:nvSpPr>
          <p:spPr bwMode="auto">
            <a:xfrm>
              <a:off x="6085903" y="989820"/>
              <a:ext cx="547515" cy="535507"/>
            </a:xfrm>
            <a:custGeom>
              <a:avLst/>
              <a:gdLst>
                <a:gd name="T0" fmla="*/ 63 w 96"/>
                <a:gd name="T1" fmla="*/ 13 h 94"/>
                <a:gd name="T2" fmla="*/ 65 w 96"/>
                <a:gd name="T3" fmla="*/ 1 h 94"/>
                <a:gd name="T4" fmla="*/ 67 w 96"/>
                <a:gd name="T5" fmla="*/ 2 h 94"/>
                <a:gd name="T6" fmla="*/ 75 w 96"/>
                <a:gd name="T7" fmla="*/ 16 h 94"/>
                <a:gd name="T8" fmla="*/ 96 w 96"/>
                <a:gd name="T9" fmla="*/ 51 h 94"/>
                <a:gd name="T10" fmla="*/ 80 w 96"/>
                <a:gd name="T11" fmla="*/ 67 h 94"/>
                <a:gd name="T12" fmla="*/ 78 w 96"/>
                <a:gd name="T13" fmla="*/ 69 h 94"/>
                <a:gd name="T14" fmla="*/ 77 w 96"/>
                <a:gd name="T15" fmla="*/ 68 h 94"/>
                <a:gd name="T16" fmla="*/ 82 w 96"/>
                <a:gd name="T17" fmla="*/ 59 h 94"/>
                <a:gd name="T18" fmla="*/ 80 w 96"/>
                <a:gd name="T19" fmla="*/ 29 h 94"/>
                <a:gd name="T20" fmla="*/ 77 w 96"/>
                <a:gd name="T21" fmla="*/ 24 h 94"/>
                <a:gd name="T22" fmla="*/ 49 w 96"/>
                <a:gd name="T23" fmla="*/ 41 h 94"/>
                <a:gd name="T24" fmla="*/ 50 w 96"/>
                <a:gd name="T25" fmla="*/ 43 h 94"/>
                <a:gd name="T26" fmla="*/ 70 w 96"/>
                <a:gd name="T27" fmla="*/ 48 h 94"/>
                <a:gd name="T28" fmla="*/ 73 w 96"/>
                <a:gd name="T29" fmla="*/ 48 h 94"/>
                <a:gd name="T30" fmla="*/ 72 w 96"/>
                <a:gd name="T31" fmla="*/ 50 h 94"/>
                <a:gd name="T32" fmla="*/ 42 w 96"/>
                <a:gd name="T33" fmla="*/ 68 h 94"/>
                <a:gd name="T34" fmla="*/ 40 w 96"/>
                <a:gd name="T35" fmla="*/ 67 h 94"/>
                <a:gd name="T36" fmla="*/ 42 w 96"/>
                <a:gd name="T37" fmla="*/ 65 h 94"/>
                <a:gd name="T38" fmla="*/ 48 w 96"/>
                <a:gd name="T39" fmla="*/ 45 h 94"/>
                <a:gd name="T40" fmla="*/ 47 w 96"/>
                <a:gd name="T41" fmla="*/ 42 h 94"/>
                <a:gd name="T42" fmla="*/ 22 w 96"/>
                <a:gd name="T43" fmla="*/ 57 h 94"/>
                <a:gd name="T44" fmla="*/ 20 w 96"/>
                <a:gd name="T45" fmla="*/ 69 h 94"/>
                <a:gd name="T46" fmla="*/ 56 w 96"/>
                <a:gd name="T47" fmla="*/ 83 h 94"/>
                <a:gd name="T48" fmla="*/ 60 w 96"/>
                <a:gd name="T49" fmla="*/ 83 h 94"/>
                <a:gd name="T50" fmla="*/ 59 w 96"/>
                <a:gd name="T51" fmla="*/ 85 h 94"/>
                <a:gd name="T52" fmla="*/ 56 w 96"/>
                <a:gd name="T53" fmla="*/ 86 h 94"/>
                <a:gd name="T54" fmla="*/ 32 w 96"/>
                <a:gd name="T55" fmla="*/ 94 h 94"/>
                <a:gd name="T56" fmla="*/ 9 w 96"/>
                <a:gd name="T57" fmla="*/ 55 h 94"/>
                <a:gd name="T58" fmla="*/ 1 w 96"/>
                <a:gd name="T59" fmla="*/ 42 h 94"/>
                <a:gd name="T60" fmla="*/ 1 w 96"/>
                <a:gd name="T61" fmla="*/ 39 h 94"/>
                <a:gd name="T62" fmla="*/ 12 w 96"/>
                <a:gd name="T63" fmla="*/ 43 h 94"/>
                <a:gd name="T64" fmla="*/ 63 w 96"/>
                <a:gd name="T65"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10"/>
            <p:cNvSpPr>
              <a:spLocks noEditPoints="1"/>
            </p:cNvSpPr>
            <p:nvPr/>
          </p:nvSpPr>
          <p:spPr bwMode="auto">
            <a:xfrm>
              <a:off x="6314036" y="1496513"/>
              <a:ext cx="511495" cy="557120"/>
            </a:xfrm>
            <a:custGeom>
              <a:avLst/>
              <a:gdLst>
                <a:gd name="T0" fmla="*/ 39 w 90"/>
                <a:gd name="T1" fmla="*/ 52 h 98"/>
                <a:gd name="T2" fmla="*/ 42 w 90"/>
                <a:gd name="T3" fmla="*/ 36 h 98"/>
                <a:gd name="T4" fmla="*/ 16 w 90"/>
                <a:gd name="T5" fmla="*/ 44 h 98"/>
                <a:gd name="T6" fmla="*/ 12 w 90"/>
                <a:gd name="T7" fmla="*/ 55 h 98"/>
                <a:gd name="T8" fmla="*/ 10 w 90"/>
                <a:gd name="T9" fmla="*/ 54 h 98"/>
                <a:gd name="T10" fmla="*/ 5 w 90"/>
                <a:gd name="T11" fmla="*/ 38 h 98"/>
                <a:gd name="T12" fmla="*/ 1 w 90"/>
                <a:gd name="T13" fmla="*/ 23 h 98"/>
                <a:gd name="T14" fmla="*/ 1 w 90"/>
                <a:gd name="T15" fmla="*/ 21 h 98"/>
                <a:gd name="T16" fmla="*/ 12 w 90"/>
                <a:gd name="T17" fmla="*/ 28 h 98"/>
                <a:gd name="T18" fmla="*/ 68 w 90"/>
                <a:gd name="T19" fmla="*/ 11 h 98"/>
                <a:gd name="T20" fmla="*/ 73 w 90"/>
                <a:gd name="T21" fmla="*/ 0 h 98"/>
                <a:gd name="T22" fmla="*/ 75 w 90"/>
                <a:gd name="T23" fmla="*/ 2 h 98"/>
                <a:gd name="T24" fmla="*/ 79 w 90"/>
                <a:gd name="T25" fmla="*/ 17 h 98"/>
                <a:gd name="T26" fmla="*/ 84 w 90"/>
                <a:gd name="T27" fmla="*/ 34 h 98"/>
                <a:gd name="T28" fmla="*/ 73 w 90"/>
                <a:gd name="T29" fmla="*/ 68 h 98"/>
                <a:gd name="T30" fmla="*/ 46 w 90"/>
                <a:gd name="T31" fmla="*/ 46 h 98"/>
                <a:gd name="T32" fmla="*/ 46 w 90"/>
                <a:gd name="T33" fmla="*/ 46 h 98"/>
                <a:gd name="T34" fmla="*/ 41 w 90"/>
                <a:gd name="T35" fmla="*/ 71 h 98"/>
                <a:gd name="T36" fmla="*/ 28 w 90"/>
                <a:gd name="T37" fmla="*/ 84 h 98"/>
                <a:gd name="T38" fmla="*/ 24 w 90"/>
                <a:gd name="T39" fmla="*/ 98 h 98"/>
                <a:gd name="T40" fmla="*/ 22 w 90"/>
                <a:gd name="T41" fmla="*/ 97 h 98"/>
                <a:gd name="T42" fmla="*/ 19 w 90"/>
                <a:gd name="T43" fmla="*/ 85 h 98"/>
                <a:gd name="T44" fmla="*/ 16 w 90"/>
                <a:gd name="T45" fmla="*/ 73 h 98"/>
                <a:gd name="T46" fmla="*/ 39 w 90"/>
                <a:gd name="T47" fmla="*/ 52 h 98"/>
                <a:gd name="T48" fmla="*/ 44 w 90"/>
                <a:gd name="T49" fmla="*/ 35 h 98"/>
                <a:gd name="T50" fmla="*/ 46 w 90"/>
                <a:gd name="T51" fmla="*/ 40 h 98"/>
                <a:gd name="T52" fmla="*/ 68 w 90"/>
                <a:gd name="T53" fmla="*/ 52 h 98"/>
                <a:gd name="T54" fmla="*/ 81 w 90"/>
                <a:gd name="T55" fmla="*/ 32 h 98"/>
                <a:gd name="T56" fmla="*/ 79 w 90"/>
                <a:gd name="T57" fmla="*/ 25 h 98"/>
                <a:gd name="T58" fmla="*/ 44 w 90"/>
                <a:gd name="T59" fmla="*/ 3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pFill/>
            <a:ln>
              <a:noFill/>
            </a:ln>
          </p:spPr>
          <p:txBody>
            <a:bodyPr vert="horz" wrap="square" lIns="91440" tIns="45720" rIns="91440" bIns="45720" numCol="1" anchor="t" anchorCtr="0" compatLnSpc="1"/>
            <a:lstStyle/>
            <a:p>
              <a:endParaRPr lang="zh-CN" altLang="en-US"/>
            </a:p>
          </p:txBody>
        </p:sp>
        <p:sp>
          <p:nvSpPr>
            <p:cNvPr id="91" name="Freeform 11"/>
            <p:cNvSpPr/>
            <p:nvPr/>
          </p:nvSpPr>
          <p:spPr bwMode="auto">
            <a:xfrm>
              <a:off x="6434105" y="2077647"/>
              <a:ext cx="461065" cy="340996"/>
            </a:xfrm>
            <a:custGeom>
              <a:avLst/>
              <a:gdLst>
                <a:gd name="T0" fmla="*/ 33 w 81"/>
                <a:gd name="T1" fmla="*/ 1 h 60"/>
                <a:gd name="T2" fmla="*/ 35 w 81"/>
                <a:gd name="T3" fmla="*/ 3 h 60"/>
                <a:gd name="T4" fmla="*/ 31 w 81"/>
                <a:gd name="T5" fmla="*/ 4 h 60"/>
                <a:gd name="T6" fmla="*/ 3 w 81"/>
                <a:gd name="T7" fmla="*/ 31 h 60"/>
                <a:gd name="T8" fmla="*/ 19 w 81"/>
                <a:gd name="T9" fmla="*/ 48 h 60"/>
                <a:gd name="T10" fmla="*/ 56 w 81"/>
                <a:gd name="T11" fmla="*/ 1 h 60"/>
                <a:gd name="T12" fmla="*/ 81 w 81"/>
                <a:gd name="T13" fmla="*/ 25 h 60"/>
                <a:gd name="T14" fmla="*/ 77 w 81"/>
                <a:gd name="T15" fmla="*/ 45 h 60"/>
                <a:gd name="T16" fmla="*/ 81 w 81"/>
                <a:gd name="T17" fmla="*/ 49 h 60"/>
                <a:gd name="T18" fmla="*/ 79 w 81"/>
                <a:gd name="T19" fmla="*/ 50 h 60"/>
                <a:gd name="T20" fmla="*/ 57 w 81"/>
                <a:gd name="T21" fmla="*/ 53 h 60"/>
                <a:gd name="T22" fmla="*/ 54 w 81"/>
                <a:gd name="T23" fmla="*/ 54 h 60"/>
                <a:gd name="T24" fmla="*/ 52 w 81"/>
                <a:gd name="T25" fmla="*/ 53 h 60"/>
                <a:gd name="T26" fmla="*/ 59 w 81"/>
                <a:gd name="T27" fmla="*/ 50 h 60"/>
                <a:gd name="T28" fmla="*/ 78 w 81"/>
                <a:gd name="T29" fmla="*/ 25 h 60"/>
                <a:gd name="T30" fmla="*/ 65 w 81"/>
                <a:gd name="T31" fmla="*/ 11 h 60"/>
                <a:gd name="T32" fmla="*/ 29 w 81"/>
                <a:gd name="T33" fmla="*/ 59 h 60"/>
                <a:gd name="T34" fmla="*/ 1 w 81"/>
                <a:gd name="T35" fmla="*/ 31 h 60"/>
                <a:gd name="T36" fmla="*/ 5 w 81"/>
                <a:gd name="T37" fmla="*/ 9 h 60"/>
                <a:gd name="T38" fmla="*/ 1 w 81"/>
                <a:gd name="T39" fmla="*/ 4 h 60"/>
                <a:gd name="T40" fmla="*/ 2 w 81"/>
                <a:gd name="T41" fmla="*/ 3 h 60"/>
                <a:gd name="T42" fmla="*/ 33 w 81"/>
                <a:gd name="T4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6417294" y="2493085"/>
              <a:ext cx="461065" cy="261750"/>
            </a:xfrm>
            <a:custGeom>
              <a:avLst/>
              <a:gdLst>
                <a:gd name="T0" fmla="*/ 71 w 81"/>
                <a:gd name="T1" fmla="*/ 19 h 46"/>
                <a:gd name="T2" fmla="*/ 80 w 81"/>
                <a:gd name="T3" fmla="*/ 10 h 46"/>
                <a:gd name="T4" fmla="*/ 81 w 81"/>
                <a:gd name="T5" fmla="*/ 13 h 46"/>
                <a:gd name="T6" fmla="*/ 79 w 81"/>
                <a:gd name="T7" fmla="*/ 28 h 46"/>
                <a:gd name="T8" fmla="*/ 77 w 81"/>
                <a:gd name="T9" fmla="*/ 44 h 46"/>
                <a:gd name="T10" fmla="*/ 75 w 81"/>
                <a:gd name="T11" fmla="*/ 46 h 46"/>
                <a:gd name="T12" fmla="*/ 69 w 81"/>
                <a:gd name="T13" fmla="*/ 35 h 46"/>
                <a:gd name="T14" fmla="*/ 11 w 81"/>
                <a:gd name="T15" fmla="*/ 27 h 46"/>
                <a:gd name="T16" fmla="*/ 2 w 81"/>
                <a:gd name="T17" fmla="*/ 36 h 46"/>
                <a:gd name="T18" fmla="*/ 1 w 81"/>
                <a:gd name="T19" fmla="*/ 34 h 46"/>
                <a:gd name="T20" fmla="*/ 3 w 81"/>
                <a:gd name="T21" fmla="*/ 18 h 46"/>
                <a:gd name="T22" fmla="*/ 5 w 81"/>
                <a:gd name="T23" fmla="*/ 2 h 46"/>
                <a:gd name="T24" fmla="*/ 7 w 81"/>
                <a:gd name="T25" fmla="*/ 0 h 46"/>
                <a:gd name="T26" fmla="*/ 13 w 81"/>
                <a:gd name="T27" fmla="*/ 11 h 46"/>
                <a:gd name="T28" fmla="*/ 71 w 81"/>
                <a:gd name="T29"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pFill/>
            <a:ln>
              <a:noFill/>
            </a:ln>
          </p:spPr>
          <p:txBody>
            <a:bodyPr vert="horz" wrap="square" lIns="91440" tIns="45720" rIns="91440" bIns="45720" numCol="1" anchor="t" anchorCtr="0" compatLnSpc="1"/>
            <a:lstStyle/>
            <a:p>
              <a:endParaRPr lang="zh-CN" altLang="en-US"/>
            </a:p>
          </p:txBody>
        </p:sp>
        <p:sp>
          <p:nvSpPr>
            <p:cNvPr id="93" name="Freeform 13"/>
            <p:cNvSpPr/>
            <p:nvPr/>
          </p:nvSpPr>
          <p:spPr bwMode="auto">
            <a:xfrm>
              <a:off x="6318838" y="2834081"/>
              <a:ext cx="513896" cy="415438"/>
            </a:xfrm>
            <a:custGeom>
              <a:avLst/>
              <a:gdLst>
                <a:gd name="T0" fmla="*/ 79 w 90"/>
                <a:gd name="T1" fmla="*/ 34 h 73"/>
                <a:gd name="T2" fmla="*/ 65 w 90"/>
                <a:gd name="T3" fmla="*/ 2 h 73"/>
                <a:gd name="T4" fmla="*/ 66 w 90"/>
                <a:gd name="T5" fmla="*/ 2 h 73"/>
                <a:gd name="T6" fmla="*/ 70 w 90"/>
                <a:gd name="T7" fmla="*/ 3 h 73"/>
                <a:gd name="T8" fmla="*/ 88 w 90"/>
                <a:gd name="T9" fmla="*/ 14 h 73"/>
                <a:gd name="T10" fmla="*/ 90 w 90"/>
                <a:gd name="T11" fmla="*/ 15 h 73"/>
                <a:gd name="T12" fmla="*/ 88 w 90"/>
                <a:gd name="T13" fmla="*/ 17 h 73"/>
                <a:gd name="T14" fmla="*/ 87 w 90"/>
                <a:gd name="T15" fmla="*/ 19 h 73"/>
                <a:gd name="T16" fmla="*/ 70 w 90"/>
                <a:gd name="T17" fmla="*/ 67 h 73"/>
                <a:gd name="T18" fmla="*/ 70 w 90"/>
                <a:gd name="T19" fmla="*/ 70 h 73"/>
                <a:gd name="T20" fmla="*/ 71 w 90"/>
                <a:gd name="T21" fmla="*/ 72 h 73"/>
                <a:gd name="T22" fmla="*/ 68 w 90"/>
                <a:gd name="T23" fmla="*/ 73 h 73"/>
                <a:gd name="T24" fmla="*/ 47 w 90"/>
                <a:gd name="T25" fmla="*/ 69 h 73"/>
                <a:gd name="T26" fmla="*/ 43 w 90"/>
                <a:gd name="T27" fmla="*/ 69 h 73"/>
                <a:gd name="T28" fmla="*/ 43 w 90"/>
                <a:gd name="T29" fmla="*/ 67 h 73"/>
                <a:gd name="T30" fmla="*/ 73 w 90"/>
                <a:gd name="T31" fmla="*/ 50 h 73"/>
                <a:gd name="T32" fmla="*/ 14 w 90"/>
                <a:gd name="T33" fmla="*/ 30 h 73"/>
                <a:gd name="T34" fmla="*/ 3 w 90"/>
                <a:gd name="T35" fmla="*/ 36 h 73"/>
                <a:gd name="T36" fmla="*/ 1 w 90"/>
                <a:gd name="T37" fmla="*/ 37 h 73"/>
                <a:gd name="T38" fmla="*/ 0 w 90"/>
                <a:gd name="T39" fmla="*/ 35 h 73"/>
                <a:gd name="T40" fmla="*/ 6 w 90"/>
                <a:gd name="T41" fmla="*/ 19 h 73"/>
                <a:gd name="T42" fmla="*/ 11 w 90"/>
                <a:gd name="T43" fmla="*/ 2 h 73"/>
                <a:gd name="T44" fmla="*/ 13 w 90"/>
                <a:gd name="T45" fmla="*/ 1 h 73"/>
                <a:gd name="T46" fmla="*/ 14 w 90"/>
                <a:gd name="T47" fmla="*/ 3 h 73"/>
                <a:gd name="T48" fmla="*/ 19 w 90"/>
                <a:gd name="T49" fmla="*/ 14 h 73"/>
                <a:gd name="T50" fmla="*/ 79 w 90"/>
                <a:gd name="T5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pFill/>
            <a:ln>
              <a:noFill/>
            </a:ln>
          </p:spPr>
          <p:txBody>
            <a:bodyPr vert="horz" wrap="square" lIns="91440" tIns="45720" rIns="91440" bIns="45720" numCol="1" anchor="t" anchorCtr="0" compatLnSpc="1"/>
            <a:lstStyle/>
            <a:p>
              <a:endParaRPr lang="zh-CN" altLang="en-US"/>
            </a:p>
          </p:txBody>
        </p:sp>
        <p:sp>
          <p:nvSpPr>
            <p:cNvPr id="94" name="Freeform 14"/>
            <p:cNvSpPr/>
            <p:nvPr/>
          </p:nvSpPr>
          <p:spPr bwMode="auto">
            <a:xfrm>
              <a:off x="6114720" y="3244718"/>
              <a:ext cx="535509" cy="499487"/>
            </a:xfrm>
            <a:custGeom>
              <a:avLst/>
              <a:gdLst>
                <a:gd name="T0" fmla="*/ 38 w 94"/>
                <a:gd name="T1" fmla="*/ 42 h 88"/>
                <a:gd name="T2" fmla="*/ 47 w 94"/>
                <a:gd name="T3" fmla="*/ 57 h 88"/>
                <a:gd name="T4" fmla="*/ 56 w 94"/>
                <a:gd name="T5" fmla="*/ 68 h 88"/>
                <a:gd name="T6" fmla="*/ 67 w 94"/>
                <a:gd name="T7" fmla="*/ 66 h 88"/>
                <a:gd name="T8" fmla="*/ 67 w 94"/>
                <a:gd name="T9" fmla="*/ 69 h 88"/>
                <a:gd name="T10" fmla="*/ 61 w 94"/>
                <a:gd name="T11" fmla="*/ 78 h 88"/>
                <a:gd name="T12" fmla="*/ 55 w 94"/>
                <a:gd name="T13" fmla="*/ 87 h 88"/>
                <a:gd name="T14" fmla="*/ 54 w 94"/>
                <a:gd name="T15" fmla="*/ 88 h 88"/>
                <a:gd name="T16" fmla="*/ 48 w 94"/>
                <a:gd name="T17" fmla="*/ 65 h 88"/>
                <a:gd name="T18" fmla="*/ 36 w 94"/>
                <a:gd name="T19" fmla="*/ 42 h 88"/>
                <a:gd name="T20" fmla="*/ 13 w 94"/>
                <a:gd name="T21" fmla="*/ 27 h 88"/>
                <a:gd name="T22" fmla="*/ 1 w 94"/>
                <a:gd name="T23" fmla="*/ 31 h 88"/>
                <a:gd name="T24" fmla="*/ 1 w 94"/>
                <a:gd name="T25" fmla="*/ 29 h 88"/>
                <a:gd name="T26" fmla="*/ 9 w 94"/>
                <a:gd name="T27" fmla="*/ 16 h 88"/>
                <a:gd name="T28" fmla="*/ 17 w 94"/>
                <a:gd name="T29" fmla="*/ 2 h 88"/>
                <a:gd name="T30" fmla="*/ 20 w 94"/>
                <a:gd name="T31" fmla="*/ 1 h 88"/>
                <a:gd name="T32" fmla="*/ 21 w 94"/>
                <a:gd name="T33" fmla="*/ 13 h 88"/>
                <a:gd name="T34" fmla="*/ 43 w 94"/>
                <a:gd name="T35" fmla="*/ 27 h 88"/>
                <a:gd name="T36" fmla="*/ 80 w 94"/>
                <a:gd name="T37" fmla="*/ 29 h 88"/>
                <a:gd name="T38" fmla="*/ 93 w 94"/>
                <a:gd name="T39" fmla="*/ 24 h 88"/>
                <a:gd name="T40" fmla="*/ 93 w 94"/>
                <a:gd name="T41" fmla="*/ 26 h 88"/>
                <a:gd name="T42" fmla="*/ 85 w 94"/>
                <a:gd name="T43" fmla="*/ 39 h 88"/>
                <a:gd name="T44" fmla="*/ 77 w 94"/>
                <a:gd name="T45" fmla="*/ 53 h 88"/>
                <a:gd name="T46" fmla="*/ 74 w 94"/>
                <a:gd name="T47" fmla="*/ 54 h 88"/>
                <a:gd name="T48" fmla="*/ 73 w 94"/>
                <a:gd name="T49" fmla="*/ 45 h 88"/>
                <a:gd name="T50" fmla="*/ 67 w 94"/>
                <a:gd name="T51" fmla="*/ 44 h 88"/>
                <a:gd name="T52" fmla="*/ 38 w 94"/>
                <a:gd name="T53"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pFill/>
            <a:ln>
              <a:noFill/>
            </a:ln>
          </p:spPr>
          <p:txBody>
            <a:bodyPr vert="horz" wrap="square" lIns="91440" tIns="45720" rIns="91440" bIns="45720" numCol="1" anchor="t" anchorCtr="0" compatLnSpc="1"/>
            <a:lstStyle/>
            <a:p>
              <a:endParaRPr lang="zh-CN" altLang="en-US"/>
            </a:p>
          </p:txBody>
        </p:sp>
        <p:sp>
          <p:nvSpPr>
            <p:cNvPr id="95" name="Freeform 15"/>
            <p:cNvSpPr/>
            <p:nvPr/>
          </p:nvSpPr>
          <p:spPr bwMode="auto">
            <a:xfrm>
              <a:off x="2579885" y="3271133"/>
              <a:ext cx="523502" cy="456263"/>
            </a:xfrm>
            <a:custGeom>
              <a:avLst/>
              <a:gdLst>
                <a:gd name="T0" fmla="*/ 66 w 92"/>
                <a:gd name="T1" fmla="*/ 60 h 80"/>
                <a:gd name="T2" fmla="*/ 64 w 92"/>
                <a:gd name="T3" fmla="*/ 60 h 80"/>
                <a:gd name="T4" fmla="*/ 66 w 92"/>
                <a:gd name="T5" fmla="*/ 57 h 80"/>
                <a:gd name="T6" fmla="*/ 76 w 92"/>
                <a:gd name="T7" fmla="*/ 20 h 80"/>
                <a:gd name="T8" fmla="*/ 54 w 92"/>
                <a:gd name="T9" fmla="*/ 13 h 80"/>
                <a:gd name="T10" fmla="*/ 46 w 92"/>
                <a:gd name="T11" fmla="*/ 73 h 80"/>
                <a:gd name="T12" fmla="*/ 13 w 92"/>
                <a:gd name="T13" fmla="*/ 65 h 80"/>
                <a:gd name="T14" fmla="*/ 6 w 92"/>
                <a:gd name="T15" fmla="*/ 46 h 80"/>
                <a:gd name="T16" fmla="*/ 0 w 92"/>
                <a:gd name="T17" fmla="*/ 44 h 80"/>
                <a:gd name="T18" fmla="*/ 1 w 92"/>
                <a:gd name="T19" fmla="*/ 42 h 80"/>
                <a:gd name="T20" fmla="*/ 18 w 92"/>
                <a:gd name="T21" fmla="*/ 28 h 80"/>
                <a:gd name="T22" fmla="*/ 21 w 92"/>
                <a:gd name="T23" fmla="*/ 26 h 80"/>
                <a:gd name="T24" fmla="*/ 22 w 92"/>
                <a:gd name="T25" fmla="*/ 26 h 80"/>
                <a:gd name="T26" fmla="*/ 18 w 92"/>
                <a:gd name="T27" fmla="*/ 33 h 80"/>
                <a:gd name="T28" fmla="*/ 15 w 92"/>
                <a:gd name="T29" fmla="*/ 63 h 80"/>
                <a:gd name="T30" fmla="*/ 33 w 92"/>
                <a:gd name="T31" fmla="*/ 69 h 80"/>
                <a:gd name="T32" fmla="*/ 40 w 92"/>
                <a:gd name="T33" fmla="*/ 9 h 80"/>
                <a:gd name="T34" fmla="*/ 78 w 92"/>
                <a:gd name="T35" fmla="*/ 19 h 80"/>
                <a:gd name="T36" fmla="*/ 86 w 92"/>
                <a:gd name="T37" fmla="*/ 39 h 80"/>
                <a:gd name="T38" fmla="*/ 92 w 92"/>
                <a:gd name="T39" fmla="*/ 42 h 80"/>
                <a:gd name="T40" fmla="*/ 92 w 92"/>
                <a:gd name="T41" fmla="*/ 43 h 80"/>
                <a:gd name="T42" fmla="*/ 66 w 92"/>
                <a:gd name="T43"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6"/>
            <p:cNvSpPr/>
            <p:nvPr/>
          </p:nvSpPr>
          <p:spPr bwMode="auto">
            <a:xfrm>
              <a:off x="2310930" y="2721217"/>
              <a:ext cx="564325" cy="578732"/>
            </a:xfrm>
            <a:custGeom>
              <a:avLst/>
              <a:gdLst>
                <a:gd name="T0" fmla="*/ 32 w 99"/>
                <a:gd name="T1" fmla="*/ 90 h 102"/>
                <a:gd name="T2" fmla="*/ 27 w 99"/>
                <a:gd name="T3" fmla="*/ 102 h 102"/>
                <a:gd name="T4" fmla="*/ 25 w 99"/>
                <a:gd name="T5" fmla="*/ 101 h 102"/>
                <a:gd name="T6" fmla="*/ 20 w 99"/>
                <a:gd name="T7" fmla="*/ 86 h 102"/>
                <a:gd name="T8" fmla="*/ 15 w 99"/>
                <a:gd name="T9" fmla="*/ 71 h 102"/>
                <a:gd name="T10" fmla="*/ 16 w 99"/>
                <a:gd name="T11" fmla="*/ 68 h 102"/>
                <a:gd name="T12" fmla="*/ 26 w 99"/>
                <a:gd name="T13" fmla="*/ 75 h 102"/>
                <a:gd name="T14" fmla="*/ 51 w 99"/>
                <a:gd name="T15" fmla="*/ 67 h 102"/>
                <a:gd name="T16" fmla="*/ 42 w 99"/>
                <a:gd name="T17" fmla="*/ 38 h 102"/>
                <a:gd name="T18" fmla="*/ 17 w 99"/>
                <a:gd name="T19" fmla="*/ 47 h 102"/>
                <a:gd name="T20" fmla="*/ 13 w 99"/>
                <a:gd name="T21" fmla="*/ 58 h 102"/>
                <a:gd name="T22" fmla="*/ 10 w 99"/>
                <a:gd name="T23" fmla="*/ 57 h 102"/>
                <a:gd name="T24" fmla="*/ 6 w 99"/>
                <a:gd name="T25" fmla="*/ 42 h 102"/>
                <a:gd name="T26" fmla="*/ 0 w 99"/>
                <a:gd name="T27" fmla="*/ 27 h 102"/>
                <a:gd name="T28" fmla="*/ 1 w 99"/>
                <a:gd name="T29" fmla="*/ 24 h 102"/>
                <a:gd name="T30" fmla="*/ 12 w 99"/>
                <a:gd name="T31" fmla="*/ 31 h 102"/>
                <a:gd name="T32" fmla="*/ 67 w 99"/>
                <a:gd name="T33" fmla="*/ 12 h 102"/>
                <a:gd name="T34" fmla="*/ 71 w 99"/>
                <a:gd name="T35" fmla="*/ 1 h 102"/>
                <a:gd name="T36" fmla="*/ 74 w 99"/>
                <a:gd name="T37" fmla="*/ 2 h 102"/>
                <a:gd name="T38" fmla="*/ 78 w 99"/>
                <a:gd name="T39" fmla="*/ 17 h 102"/>
                <a:gd name="T40" fmla="*/ 84 w 99"/>
                <a:gd name="T41" fmla="*/ 32 h 102"/>
                <a:gd name="T42" fmla="*/ 83 w 99"/>
                <a:gd name="T43" fmla="*/ 35 h 102"/>
                <a:gd name="T44" fmla="*/ 72 w 99"/>
                <a:gd name="T45" fmla="*/ 28 h 102"/>
                <a:gd name="T46" fmla="*/ 44 w 99"/>
                <a:gd name="T47" fmla="*/ 38 h 102"/>
                <a:gd name="T48" fmla="*/ 54 w 99"/>
                <a:gd name="T49" fmla="*/ 66 h 102"/>
                <a:gd name="T50" fmla="*/ 82 w 99"/>
                <a:gd name="T51" fmla="*/ 56 h 102"/>
                <a:gd name="T52" fmla="*/ 86 w 99"/>
                <a:gd name="T53" fmla="*/ 44 h 102"/>
                <a:gd name="T54" fmla="*/ 88 w 99"/>
                <a:gd name="T55" fmla="*/ 46 h 102"/>
                <a:gd name="T56" fmla="*/ 93 w 99"/>
                <a:gd name="T57" fmla="*/ 61 h 102"/>
                <a:gd name="T58" fmla="*/ 98 w 99"/>
                <a:gd name="T59" fmla="*/ 76 h 102"/>
                <a:gd name="T60" fmla="*/ 98 w 99"/>
                <a:gd name="T61" fmla="*/ 79 h 102"/>
                <a:gd name="T62" fmla="*/ 87 w 99"/>
                <a:gd name="T63" fmla="*/ 72 h 102"/>
                <a:gd name="T64" fmla="*/ 32 w 99"/>
                <a:gd name="T65" fmla="*/ 9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pFill/>
            <a:ln>
              <a:noFill/>
            </a:ln>
          </p:spPr>
          <p:txBody>
            <a:bodyPr vert="horz" wrap="square" lIns="91440" tIns="45720" rIns="91440" bIns="45720" numCol="1" anchor="t" anchorCtr="0" compatLnSpc="1"/>
            <a:lstStyle/>
            <a:p>
              <a:endParaRPr lang="zh-CN" altLang="en-US"/>
            </a:p>
          </p:txBody>
        </p:sp>
        <p:sp>
          <p:nvSpPr>
            <p:cNvPr id="97" name="Freeform 17"/>
            <p:cNvSpPr/>
            <p:nvPr/>
          </p:nvSpPr>
          <p:spPr bwMode="auto">
            <a:xfrm>
              <a:off x="2260502" y="2252947"/>
              <a:ext cx="456263" cy="403432"/>
            </a:xfrm>
            <a:custGeom>
              <a:avLst/>
              <a:gdLst>
                <a:gd name="T0" fmla="*/ 12 w 80"/>
                <a:gd name="T1" fmla="*/ 61 h 71"/>
                <a:gd name="T2" fmla="*/ 4 w 80"/>
                <a:gd name="T3" fmla="*/ 71 h 71"/>
                <a:gd name="T4" fmla="*/ 3 w 80"/>
                <a:gd name="T5" fmla="*/ 69 h 71"/>
                <a:gd name="T6" fmla="*/ 2 w 80"/>
                <a:gd name="T7" fmla="*/ 53 h 71"/>
                <a:gd name="T8" fmla="*/ 0 w 80"/>
                <a:gd name="T9" fmla="*/ 12 h 71"/>
                <a:gd name="T10" fmla="*/ 21 w 80"/>
                <a:gd name="T11" fmla="*/ 6 h 71"/>
                <a:gd name="T12" fmla="*/ 24 w 80"/>
                <a:gd name="T13" fmla="*/ 5 h 71"/>
                <a:gd name="T14" fmla="*/ 25 w 80"/>
                <a:gd name="T15" fmla="*/ 6 h 71"/>
                <a:gd name="T16" fmla="*/ 16 w 80"/>
                <a:gd name="T17" fmla="*/ 12 h 71"/>
                <a:gd name="T18" fmla="*/ 4 w 80"/>
                <a:gd name="T19" fmla="*/ 39 h 71"/>
                <a:gd name="T20" fmla="*/ 4 w 80"/>
                <a:gd name="T21" fmla="*/ 45 h 71"/>
                <a:gd name="T22" fmla="*/ 37 w 80"/>
                <a:gd name="T23" fmla="*/ 43 h 71"/>
                <a:gd name="T24" fmla="*/ 37 w 80"/>
                <a:gd name="T25" fmla="*/ 40 h 71"/>
                <a:gd name="T26" fmla="*/ 22 w 80"/>
                <a:gd name="T27" fmla="*/ 27 h 71"/>
                <a:gd name="T28" fmla="*/ 19 w 80"/>
                <a:gd name="T29" fmla="*/ 25 h 71"/>
                <a:gd name="T30" fmla="*/ 21 w 80"/>
                <a:gd name="T31" fmla="*/ 24 h 71"/>
                <a:gd name="T32" fmla="*/ 55 w 80"/>
                <a:gd name="T33" fmla="*/ 22 h 71"/>
                <a:gd name="T34" fmla="*/ 57 w 80"/>
                <a:gd name="T35" fmla="*/ 24 h 71"/>
                <a:gd name="T36" fmla="*/ 54 w 80"/>
                <a:gd name="T37" fmla="*/ 25 h 71"/>
                <a:gd name="T38" fmla="*/ 39 w 80"/>
                <a:gd name="T39" fmla="*/ 40 h 71"/>
                <a:gd name="T40" fmla="*/ 40 w 80"/>
                <a:gd name="T41" fmla="*/ 43 h 71"/>
                <a:gd name="T42" fmla="*/ 68 w 80"/>
                <a:gd name="T43" fmla="*/ 42 h 71"/>
                <a:gd name="T44" fmla="*/ 76 w 80"/>
                <a:gd name="T45" fmla="*/ 32 h 71"/>
                <a:gd name="T46" fmla="*/ 50 w 80"/>
                <a:gd name="T47" fmla="*/ 2 h 71"/>
                <a:gd name="T48" fmla="*/ 47 w 80"/>
                <a:gd name="T49" fmla="*/ 1 h 71"/>
                <a:gd name="T50" fmla="*/ 48 w 80"/>
                <a:gd name="T51" fmla="*/ 0 h 71"/>
                <a:gd name="T52" fmla="*/ 52 w 80"/>
                <a:gd name="T53" fmla="*/ 0 h 71"/>
                <a:gd name="T54" fmla="*/ 77 w 80"/>
                <a:gd name="T55" fmla="*/ 4 h 71"/>
                <a:gd name="T56" fmla="*/ 79 w 80"/>
                <a:gd name="T57" fmla="*/ 49 h 71"/>
                <a:gd name="T58" fmla="*/ 80 w 80"/>
                <a:gd name="T59" fmla="*/ 65 h 71"/>
                <a:gd name="T60" fmla="*/ 78 w 80"/>
                <a:gd name="T61" fmla="*/ 67 h 71"/>
                <a:gd name="T62" fmla="*/ 70 w 80"/>
                <a:gd name="T63" fmla="*/ 58 h 71"/>
                <a:gd name="T64" fmla="*/ 12 w 80"/>
                <a:gd name="T65"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pFill/>
            <a:ln>
              <a:noFill/>
            </a:ln>
          </p:spPr>
          <p:txBody>
            <a:bodyPr vert="horz" wrap="square" lIns="91440" tIns="45720" rIns="91440" bIns="45720" numCol="1" anchor="t" anchorCtr="0" compatLnSpc="1"/>
            <a:lstStyle/>
            <a:p>
              <a:endParaRPr lang="zh-CN" altLang="en-US"/>
            </a:p>
          </p:txBody>
        </p:sp>
        <p:sp>
          <p:nvSpPr>
            <p:cNvPr id="98" name="Freeform 18"/>
            <p:cNvSpPr/>
            <p:nvPr/>
          </p:nvSpPr>
          <p:spPr bwMode="auto">
            <a:xfrm>
              <a:off x="2267706" y="1621384"/>
              <a:ext cx="528304" cy="552318"/>
            </a:xfrm>
            <a:custGeom>
              <a:avLst/>
              <a:gdLst>
                <a:gd name="T0" fmla="*/ 62 w 93"/>
                <a:gd name="T1" fmla="*/ 78 h 97"/>
                <a:gd name="T2" fmla="*/ 77 w 93"/>
                <a:gd name="T3" fmla="*/ 74 h 97"/>
                <a:gd name="T4" fmla="*/ 81 w 93"/>
                <a:gd name="T5" fmla="*/ 69 h 97"/>
                <a:gd name="T6" fmla="*/ 81 w 93"/>
                <a:gd name="T7" fmla="*/ 70 h 97"/>
                <a:gd name="T8" fmla="*/ 79 w 93"/>
                <a:gd name="T9" fmla="*/ 83 h 97"/>
                <a:gd name="T10" fmla="*/ 76 w 93"/>
                <a:gd name="T11" fmla="*/ 96 h 97"/>
                <a:gd name="T12" fmla="*/ 74 w 93"/>
                <a:gd name="T13" fmla="*/ 97 h 97"/>
                <a:gd name="T14" fmla="*/ 74 w 93"/>
                <a:gd name="T15" fmla="*/ 90 h 97"/>
                <a:gd name="T16" fmla="*/ 61 w 93"/>
                <a:gd name="T17" fmla="*/ 80 h 97"/>
                <a:gd name="T18" fmla="*/ 13 w 93"/>
                <a:gd name="T19" fmla="*/ 70 h 97"/>
                <a:gd name="T20" fmla="*/ 3 w 93"/>
                <a:gd name="T21" fmla="*/ 79 h 97"/>
                <a:gd name="T22" fmla="*/ 1 w 93"/>
                <a:gd name="T23" fmla="*/ 81 h 97"/>
                <a:gd name="T24" fmla="*/ 1 w 93"/>
                <a:gd name="T25" fmla="*/ 79 h 97"/>
                <a:gd name="T26" fmla="*/ 3 w 93"/>
                <a:gd name="T27" fmla="*/ 67 h 97"/>
                <a:gd name="T28" fmla="*/ 6 w 93"/>
                <a:gd name="T29" fmla="*/ 55 h 97"/>
                <a:gd name="T30" fmla="*/ 64 w 93"/>
                <a:gd name="T31" fmla="*/ 26 h 97"/>
                <a:gd name="T32" fmla="*/ 65 w 93"/>
                <a:gd name="T33" fmla="*/ 26 h 97"/>
                <a:gd name="T34" fmla="*/ 32 w 93"/>
                <a:gd name="T35" fmla="*/ 19 h 97"/>
                <a:gd name="T36" fmla="*/ 16 w 93"/>
                <a:gd name="T37" fmla="*/ 23 h 97"/>
                <a:gd name="T38" fmla="*/ 13 w 93"/>
                <a:gd name="T39" fmla="*/ 28 h 97"/>
                <a:gd name="T40" fmla="*/ 12 w 93"/>
                <a:gd name="T41" fmla="*/ 26 h 97"/>
                <a:gd name="T42" fmla="*/ 15 w 93"/>
                <a:gd name="T43" fmla="*/ 14 h 97"/>
                <a:gd name="T44" fmla="*/ 18 w 93"/>
                <a:gd name="T45" fmla="*/ 1 h 97"/>
                <a:gd name="T46" fmla="*/ 19 w 93"/>
                <a:gd name="T47" fmla="*/ 0 h 97"/>
                <a:gd name="T48" fmla="*/ 20 w 93"/>
                <a:gd name="T49" fmla="*/ 6 h 97"/>
                <a:gd name="T50" fmla="*/ 32 w 93"/>
                <a:gd name="T51" fmla="*/ 16 h 97"/>
                <a:gd name="T52" fmla="*/ 89 w 93"/>
                <a:gd name="T53" fmla="*/ 29 h 97"/>
                <a:gd name="T54" fmla="*/ 93 w 93"/>
                <a:gd name="T55" fmla="*/ 31 h 97"/>
                <a:gd name="T56" fmla="*/ 90 w 93"/>
                <a:gd name="T57" fmla="*/ 33 h 97"/>
                <a:gd name="T58" fmla="*/ 17 w 93"/>
                <a:gd name="T59" fmla="*/ 68 h 97"/>
                <a:gd name="T60" fmla="*/ 17 w 93"/>
                <a:gd name="T61" fmla="*/ 68 h 97"/>
                <a:gd name="T62" fmla="*/ 62 w 93"/>
                <a:gd name="T63"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pFill/>
            <a:ln>
              <a:noFill/>
            </a:ln>
          </p:spPr>
          <p:txBody>
            <a:bodyPr vert="horz" wrap="square" lIns="91440" tIns="45720" rIns="91440" bIns="45720" numCol="1" anchor="t" anchorCtr="0" compatLnSpc="1"/>
            <a:lstStyle/>
            <a:p>
              <a:endParaRPr lang="zh-CN" altLang="en-US"/>
            </a:p>
          </p:txBody>
        </p:sp>
        <p:sp>
          <p:nvSpPr>
            <p:cNvPr id="99" name="Freeform 19"/>
            <p:cNvSpPr/>
            <p:nvPr/>
          </p:nvSpPr>
          <p:spPr bwMode="auto">
            <a:xfrm>
              <a:off x="2431000" y="1213150"/>
              <a:ext cx="506692" cy="504290"/>
            </a:xfrm>
            <a:custGeom>
              <a:avLst/>
              <a:gdLst>
                <a:gd name="T0" fmla="*/ 75 w 89"/>
                <a:gd name="T1" fmla="*/ 62 h 89"/>
                <a:gd name="T2" fmla="*/ 74 w 89"/>
                <a:gd name="T3" fmla="*/ 33 h 89"/>
                <a:gd name="T4" fmla="*/ 64 w 89"/>
                <a:gd name="T5" fmla="*/ 21 h 89"/>
                <a:gd name="T6" fmla="*/ 66 w 89"/>
                <a:gd name="T7" fmla="*/ 21 h 89"/>
                <a:gd name="T8" fmla="*/ 70 w 89"/>
                <a:gd name="T9" fmla="*/ 23 h 89"/>
                <a:gd name="T10" fmla="*/ 89 w 89"/>
                <a:gd name="T11" fmla="*/ 38 h 89"/>
                <a:gd name="T12" fmla="*/ 77 w 89"/>
                <a:gd name="T13" fmla="*/ 62 h 89"/>
                <a:gd name="T14" fmla="*/ 66 w 89"/>
                <a:gd name="T15" fmla="*/ 88 h 89"/>
                <a:gd name="T16" fmla="*/ 64 w 89"/>
                <a:gd name="T17" fmla="*/ 89 h 89"/>
                <a:gd name="T18" fmla="*/ 62 w 89"/>
                <a:gd name="T19" fmla="*/ 86 h 89"/>
                <a:gd name="T20" fmla="*/ 16 w 89"/>
                <a:gd name="T21" fmla="*/ 18 h 89"/>
                <a:gd name="T22" fmla="*/ 13 w 89"/>
                <a:gd name="T23" fmla="*/ 24 h 89"/>
                <a:gd name="T24" fmla="*/ 14 w 89"/>
                <a:gd name="T25" fmla="*/ 53 h 89"/>
                <a:gd name="T26" fmla="*/ 21 w 89"/>
                <a:gd name="T27" fmla="*/ 62 h 89"/>
                <a:gd name="T28" fmla="*/ 19 w 89"/>
                <a:gd name="T29" fmla="*/ 63 h 89"/>
                <a:gd name="T30" fmla="*/ 17 w 89"/>
                <a:gd name="T31" fmla="*/ 61 h 89"/>
                <a:gd name="T32" fmla="*/ 0 w 89"/>
                <a:gd name="T33" fmla="*/ 47 h 89"/>
                <a:gd name="T34" fmla="*/ 11 w 89"/>
                <a:gd name="T35" fmla="*/ 24 h 89"/>
                <a:gd name="T36" fmla="*/ 21 w 89"/>
                <a:gd name="T37" fmla="*/ 1 h 89"/>
                <a:gd name="T38" fmla="*/ 23 w 89"/>
                <a:gd name="T39" fmla="*/ 0 h 89"/>
                <a:gd name="T40" fmla="*/ 25 w 89"/>
                <a:gd name="T41" fmla="*/ 3 h 89"/>
                <a:gd name="T42" fmla="*/ 71 w 89"/>
                <a:gd name="T43" fmla="*/ 70 h 89"/>
                <a:gd name="T44" fmla="*/ 75 w 89"/>
                <a:gd name="T45"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pFill/>
            <a:ln>
              <a:noFill/>
            </a:ln>
          </p:spPr>
          <p:txBody>
            <a:bodyPr vert="horz" wrap="square" lIns="91440" tIns="45720" rIns="91440" bIns="45720" numCol="1" anchor="t" anchorCtr="0" compatLnSpc="1"/>
            <a:lstStyle/>
            <a:p>
              <a:endParaRPr lang="zh-CN" altLang="en-US"/>
            </a:p>
          </p:txBody>
        </p:sp>
        <p:sp>
          <p:nvSpPr>
            <p:cNvPr id="100" name="Freeform 20"/>
            <p:cNvSpPr/>
            <p:nvPr/>
          </p:nvSpPr>
          <p:spPr bwMode="auto">
            <a:xfrm>
              <a:off x="2625512" y="723267"/>
              <a:ext cx="631564" cy="636366"/>
            </a:xfrm>
            <a:custGeom>
              <a:avLst/>
              <a:gdLst>
                <a:gd name="T0" fmla="*/ 13 w 111"/>
                <a:gd name="T1" fmla="*/ 62 h 112"/>
                <a:gd name="T2" fmla="*/ 1 w 111"/>
                <a:gd name="T3" fmla="*/ 65 h 112"/>
                <a:gd name="T4" fmla="*/ 2 w 111"/>
                <a:gd name="T5" fmla="*/ 62 h 112"/>
                <a:gd name="T6" fmla="*/ 12 w 111"/>
                <a:gd name="T7" fmla="*/ 50 h 112"/>
                <a:gd name="T8" fmla="*/ 21 w 111"/>
                <a:gd name="T9" fmla="*/ 37 h 112"/>
                <a:gd name="T10" fmla="*/ 24 w 111"/>
                <a:gd name="T11" fmla="*/ 36 h 112"/>
                <a:gd name="T12" fmla="*/ 24 w 111"/>
                <a:gd name="T13" fmla="*/ 49 h 112"/>
                <a:gd name="T14" fmla="*/ 44 w 111"/>
                <a:gd name="T15" fmla="*/ 65 h 112"/>
                <a:gd name="T16" fmla="*/ 63 w 111"/>
                <a:gd name="T17" fmla="*/ 42 h 112"/>
                <a:gd name="T18" fmla="*/ 42 w 111"/>
                <a:gd name="T19" fmla="*/ 26 h 112"/>
                <a:gd name="T20" fmla="*/ 30 w 111"/>
                <a:gd name="T21" fmla="*/ 29 h 112"/>
                <a:gd name="T22" fmla="*/ 30 w 111"/>
                <a:gd name="T23" fmla="*/ 26 h 112"/>
                <a:gd name="T24" fmla="*/ 40 w 111"/>
                <a:gd name="T25" fmla="*/ 14 h 112"/>
                <a:gd name="T26" fmla="*/ 50 w 111"/>
                <a:gd name="T27" fmla="*/ 1 h 112"/>
                <a:gd name="T28" fmla="*/ 53 w 111"/>
                <a:gd name="T29" fmla="*/ 0 h 112"/>
                <a:gd name="T30" fmla="*/ 53 w 111"/>
                <a:gd name="T31" fmla="*/ 13 h 112"/>
                <a:gd name="T32" fmla="*/ 98 w 111"/>
                <a:gd name="T33" fmla="*/ 50 h 112"/>
                <a:gd name="T34" fmla="*/ 111 w 111"/>
                <a:gd name="T35" fmla="*/ 47 h 112"/>
                <a:gd name="T36" fmla="*/ 110 w 111"/>
                <a:gd name="T37" fmla="*/ 50 h 112"/>
                <a:gd name="T38" fmla="*/ 100 w 111"/>
                <a:gd name="T39" fmla="*/ 62 h 112"/>
                <a:gd name="T40" fmla="*/ 91 w 111"/>
                <a:gd name="T41" fmla="*/ 74 h 112"/>
                <a:gd name="T42" fmla="*/ 88 w 111"/>
                <a:gd name="T43" fmla="*/ 75 h 112"/>
                <a:gd name="T44" fmla="*/ 88 w 111"/>
                <a:gd name="T45" fmla="*/ 62 h 112"/>
                <a:gd name="T46" fmla="*/ 65 w 111"/>
                <a:gd name="T47" fmla="*/ 44 h 112"/>
                <a:gd name="T48" fmla="*/ 46 w 111"/>
                <a:gd name="T49" fmla="*/ 67 h 112"/>
                <a:gd name="T50" fmla="*/ 69 w 111"/>
                <a:gd name="T51" fmla="*/ 86 h 112"/>
                <a:gd name="T52" fmla="*/ 82 w 111"/>
                <a:gd name="T53" fmla="*/ 83 h 112"/>
                <a:gd name="T54" fmla="*/ 81 w 111"/>
                <a:gd name="T55" fmla="*/ 86 h 112"/>
                <a:gd name="T56" fmla="*/ 71 w 111"/>
                <a:gd name="T57" fmla="*/ 98 h 112"/>
                <a:gd name="T58" fmla="*/ 62 w 111"/>
                <a:gd name="T59" fmla="*/ 110 h 112"/>
                <a:gd name="T60" fmla="*/ 59 w 111"/>
                <a:gd name="T61" fmla="*/ 111 h 112"/>
                <a:gd name="T62" fmla="*/ 59 w 111"/>
                <a:gd name="T63" fmla="*/ 98 h 112"/>
                <a:gd name="T64" fmla="*/ 13 w 111"/>
                <a:gd name="T65" fmla="*/ 6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21"/>
            <p:cNvSpPr/>
            <p:nvPr/>
          </p:nvSpPr>
          <p:spPr bwMode="auto">
            <a:xfrm>
              <a:off x="3074570" y="387074"/>
              <a:ext cx="547515" cy="552318"/>
            </a:xfrm>
            <a:custGeom>
              <a:avLst/>
              <a:gdLst>
                <a:gd name="T0" fmla="*/ 13 w 96"/>
                <a:gd name="T1" fmla="*/ 36 h 97"/>
                <a:gd name="T2" fmla="*/ 0 w 96"/>
                <a:gd name="T3" fmla="*/ 36 h 97"/>
                <a:gd name="T4" fmla="*/ 1 w 96"/>
                <a:gd name="T5" fmla="*/ 33 h 97"/>
                <a:gd name="T6" fmla="*/ 14 w 96"/>
                <a:gd name="T7" fmla="*/ 24 h 97"/>
                <a:gd name="T8" fmla="*/ 47 w 96"/>
                <a:gd name="T9" fmla="*/ 0 h 97"/>
                <a:gd name="T10" fmla="*/ 64 w 96"/>
                <a:gd name="T11" fmla="*/ 14 h 97"/>
                <a:gd name="T12" fmla="*/ 66 w 96"/>
                <a:gd name="T13" fmla="*/ 16 h 97"/>
                <a:gd name="T14" fmla="*/ 66 w 96"/>
                <a:gd name="T15" fmla="*/ 18 h 97"/>
                <a:gd name="T16" fmla="*/ 56 w 96"/>
                <a:gd name="T17" fmla="*/ 13 h 97"/>
                <a:gd name="T18" fmla="*/ 27 w 96"/>
                <a:gd name="T19" fmla="*/ 18 h 97"/>
                <a:gd name="T20" fmla="*/ 22 w 96"/>
                <a:gd name="T21" fmla="*/ 21 h 97"/>
                <a:gd name="T22" fmla="*/ 41 w 96"/>
                <a:gd name="T23" fmla="*/ 48 h 97"/>
                <a:gd name="T24" fmla="*/ 43 w 96"/>
                <a:gd name="T25" fmla="*/ 46 h 97"/>
                <a:gd name="T26" fmla="*/ 47 w 96"/>
                <a:gd name="T27" fmla="*/ 26 h 97"/>
                <a:gd name="T28" fmla="*/ 46 w 96"/>
                <a:gd name="T29" fmla="*/ 23 h 97"/>
                <a:gd name="T30" fmla="*/ 48 w 96"/>
                <a:gd name="T31" fmla="*/ 24 h 97"/>
                <a:gd name="T32" fmla="*/ 68 w 96"/>
                <a:gd name="T33" fmla="*/ 52 h 97"/>
                <a:gd name="T34" fmla="*/ 68 w 96"/>
                <a:gd name="T35" fmla="*/ 54 h 97"/>
                <a:gd name="T36" fmla="*/ 66 w 96"/>
                <a:gd name="T37" fmla="*/ 53 h 97"/>
                <a:gd name="T38" fmla="*/ 45 w 96"/>
                <a:gd name="T39" fmla="*/ 48 h 97"/>
                <a:gd name="T40" fmla="*/ 43 w 96"/>
                <a:gd name="T41" fmla="*/ 50 h 97"/>
                <a:gd name="T42" fmla="*/ 59 w 96"/>
                <a:gd name="T43" fmla="*/ 73 h 97"/>
                <a:gd name="T44" fmla="*/ 72 w 96"/>
                <a:gd name="T45" fmla="*/ 74 h 97"/>
                <a:gd name="T46" fmla="*/ 83 w 96"/>
                <a:gd name="T47" fmla="*/ 37 h 97"/>
                <a:gd name="T48" fmla="*/ 82 w 96"/>
                <a:gd name="T49" fmla="*/ 33 h 97"/>
                <a:gd name="T50" fmla="*/ 84 w 96"/>
                <a:gd name="T51" fmla="*/ 34 h 97"/>
                <a:gd name="T52" fmla="*/ 85 w 96"/>
                <a:gd name="T53" fmla="*/ 37 h 97"/>
                <a:gd name="T54" fmla="*/ 96 w 96"/>
                <a:gd name="T55" fmla="*/ 60 h 97"/>
                <a:gd name="T56" fmla="*/ 59 w 96"/>
                <a:gd name="T57" fmla="*/ 86 h 97"/>
                <a:gd name="T58" fmla="*/ 46 w 96"/>
                <a:gd name="T59" fmla="*/ 96 h 97"/>
                <a:gd name="T60" fmla="*/ 43 w 96"/>
                <a:gd name="T61" fmla="*/ 96 h 97"/>
                <a:gd name="T62" fmla="*/ 47 w 96"/>
                <a:gd name="T63" fmla="*/ 84 h 97"/>
                <a:gd name="T64" fmla="*/ 13 w 96"/>
                <a:gd name="T65" fmla="*/ 3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pFill/>
            <a:ln>
              <a:noFill/>
            </a:ln>
          </p:spPr>
          <p:txBody>
            <a:bodyPr vert="horz" wrap="square" lIns="91440" tIns="45720" rIns="91440" bIns="45720" numCol="1" anchor="t" anchorCtr="0" compatLnSpc="1"/>
            <a:lstStyle/>
            <a:p>
              <a:endParaRPr lang="zh-CN" altLang="en-US"/>
            </a:p>
          </p:txBody>
        </p:sp>
        <p:sp>
          <p:nvSpPr>
            <p:cNvPr id="102" name="Freeform 22"/>
            <p:cNvSpPr/>
            <p:nvPr/>
          </p:nvSpPr>
          <p:spPr bwMode="auto">
            <a:xfrm>
              <a:off x="3542840" y="101308"/>
              <a:ext cx="528304" cy="576332"/>
            </a:xfrm>
            <a:custGeom>
              <a:avLst/>
              <a:gdLst>
                <a:gd name="T0" fmla="*/ 35 w 93"/>
                <a:gd name="T1" fmla="*/ 79 h 101"/>
                <a:gd name="T2" fmla="*/ 47 w 93"/>
                <a:gd name="T3" fmla="*/ 90 h 101"/>
                <a:gd name="T4" fmla="*/ 53 w 93"/>
                <a:gd name="T5" fmla="*/ 90 h 101"/>
                <a:gd name="T6" fmla="*/ 52 w 93"/>
                <a:gd name="T7" fmla="*/ 92 h 101"/>
                <a:gd name="T8" fmla="*/ 40 w 93"/>
                <a:gd name="T9" fmla="*/ 96 h 101"/>
                <a:gd name="T10" fmla="*/ 28 w 93"/>
                <a:gd name="T11" fmla="*/ 101 h 101"/>
                <a:gd name="T12" fmla="*/ 26 w 93"/>
                <a:gd name="T13" fmla="*/ 100 h 101"/>
                <a:gd name="T14" fmla="*/ 31 w 93"/>
                <a:gd name="T15" fmla="*/ 96 h 101"/>
                <a:gd name="T16" fmla="*/ 33 w 93"/>
                <a:gd name="T17" fmla="*/ 80 h 101"/>
                <a:gd name="T18" fmla="*/ 15 w 93"/>
                <a:gd name="T19" fmla="*/ 34 h 101"/>
                <a:gd name="T20" fmla="*/ 3 w 93"/>
                <a:gd name="T21" fmla="*/ 31 h 101"/>
                <a:gd name="T22" fmla="*/ 0 w 93"/>
                <a:gd name="T23" fmla="*/ 30 h 101"/>
                <a:gd name="T24" fmla="*/ 1 w 93"/>
                <a:gd name="T25" fmla="*/ 29 h 101"/>
                <a:gd name="T26" fmla="*/ 12 w 93"/>
                <a:gd name="T27" fmla="*/ 25 h 101"/>
                <a:gd name="T28" fmla="*/ 24 w 93"/>
                <a:gd name="T29" fmla="*/ 20 h 101"/>
                <a:gd name="T30" fmla="*/ 80 w 93"/>
                <a:gd name="T31" fmla="*/ 53 h 101"/>
                <a:gd name="T32" fmla="*/ 80 w 93"/>
                <a:gd name="T33" fmla="*/ 53 h 101"/>
                <a:gd name="T34" fmla="*/ 68 w 93"/>
                <a:gd name="T35" fmla="*/ 22 h 101"/>
                <a:gd name="T36" fmla="*/ 57 w 93"/>
                <a:gd name="T37" fmla="*/ 11 h 101"/>
                <a:gd name="T38" fmla="*/ 50 w 93"/>
                <a:gd name="T39" fmla="*/ 11 h 101"/>
                <a:gd name="T40" fmla="*/ 51 w 93"/>
                <a:gd name="T41" fmla="*/ 10 h 101"/>
                <a:gd name="T42" fmla="*/ 64 w 93"/>
                <a:gd name="T43" fmla="*/ 5 h 101"/>
                <a:gd name="T44" fmla="*/ 76 w 93"/>
                <a:gd name="T45" fmla="*/ 0 h 101"/>
                <a:gd name="T46" fmla="*/ 77 w 93"/>
                <a:gd name="T47" fmla="*/ 1 h 101"/>
                <a:gd name="T48" fmla="*/ 72 w 93"/>
                <a:gd name="T49" fmla="*/ 5 h 101"/>
                <a:gd name="T50" fmla="*/ 71 w 93"/>
                <a:gd name="T51" fmla="*/ 21 h 101"/>
                <a:gd name="T52" fmla="*/ 92 w 93"/>
                <a:gd name="T53" fmla="*/ 76 h 101"/>
                <a:gd name="T54" fmla="*/ 92 w 93"/>
                <a:gd name="T55" fmla="*/ 79 h 101"/>
                <a:gd name="T56" fmla="*/ 88 w 93"/>
                <a:gd name="T57" fmla="*/ 78 h 101"/>
                <a:gd name="T58" fmla="*/ 19 w 93"/>
                <a:gd name="T59" fmla="*/ 36 h 101"/>
                <a:gd name="T60" fmla="*/ 19 w 93"/>
                <a:gd name="T61" fmla="*/ 36 h 101"/>
                <a:gd name="T62" fmla="*/ 35 w 93"/>
                <a:gd name="T63" fmla="*/ 7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pFill/>
            <a:ln>
              <a:noFill/>
            </a:ln>
          </p:spPr>
          <p:txBody>
            <a:bodyPr vert="horz" wrap="square" lIns="91440" tIns="45720" rIns="91440" bIns="45720" numCol="1" anchor="t" anchorCtr="0" compatLnSpc="1"/>
            <a:lstStyle/>
            <a:p>
              <a:endParaRPr lang="zh-CN" altLang="en-US"/>
            </a:p>
          </p:txBody>
        </p:sp>
        <p:sp>
          <p:nvSpPr>
            <p:cNvPr id="103" name="Oval 23"/>
            <p:cNvSpPr>
              <a:spLocks noChangeArrowheads="1"/>
            </p:cNvSpPr>
            <p:nvPr/>
          </p:nvSpPr>
          <p:spPr bwMode="auto">
            <a:xfrm>
              <a:off x="3365138" y="4068392"/>
              <a:ext cx="120069" cy="120069"/>
            </a:xfrm>
            <a:prstGeom prst="ellipse">
              <a:avLst/>
            </a:prstGeom>
            <a:grpFill/>
            <a:ln>
              <a:noFill/>
            </a:ln>
          </p:spPr>
          <p:txBody>
            <a:bodyPr vert="horz" wrap="square" lIns="91440" tIns="45720" rIns="91440" bIns="45720" numCol="1" anchor="t" anchorCtr="0" compatLnSpc="1"/>
            <a:lstStyle/>
            <a:p>
              <a:endParaRPr lang="zh-CN" altLang="en-US"/>
            </a:p>
          </p:txBody>
        </p:sp>
        <p:sp>
          <p:nvSpPr>
            <p:cNvPr id="104" name="Oval 24"/>
            <p:cNvSpPr>
              <a:spLocks noChangeArrowheads="1"/>
            </p:cNvSpPr>
            <p:nvPr/>
          </p:nvSpPr>
          <p:spPr bwMode="auto">
            <a:xfrm>
              <a:off x="5658458" y="4068392"/>
              <a:ext cx="120069" cy="120069"/>
            </a:xfrm>
            <a:prstGeom prst="ellipse">
              <a:avLst/>
            </a:prstGeom>
            <a:grpFill/>
            <a:ln>
              <a:noFill/>
            </a:ln>
          </p:spPr>
          <p:txBody>
            <a:bodyPr vert="horz" wrap="square" lIns="91440" tIns="45720" rIns="91440" bIns="45720" numCol="1" anchor="t" anchorCtr="0" compatLnSpc="1"/>
            <a:lstStyle/>
            <a:p>
              <a:endParaRPr lang="zh-CN" altLang="en-US"/>
            </a:p>
          </p:txBody>
        </p:sp>
        <p:sp>
          <p:nvSpPr>
            <p:cNvPr id="105" name="Freeform 25"/>
            <p:cNvSpPr/>
            <p:nvPr/>
          </p:nvSpPr>
          <p:spPr bwMode="auto">
            <a:xfrm>
              <a:off x="3701332" y="4102011"/>
              <a:ext cx="312180" cy="473071"/>
            </a:xfrm>
            <a:custGeom>
              <a:avLst/>
              <a:gdLst>
                <a:gd name="T0" fmla="*/ 34 w 55"/>
                <a:gd name="T1" fmla="*/ 67 h 83"/>
                <a:gd name="T2" fmla="*/ 41 w 55"/>
                <a:gd name="T3" fmla="*/ 77 h 83"/>
                <a:gd name="T4" fmla="*/ 47 w 55"/>
                <a:gd name="T5" fmla="*/ 82 h 83"/>
                <a:gd name="T6" fmla="*/ 45 w 55"/>
                <a:gd name="T7" fmla="*/ 82 h 83"/>
                <a:gd name="T8" fmla="*/ 23 w 55"/>
                <a:gd name="T9" fmla="*/ 75 h 83"/>
                <a:gd name="T10" fmla="*/ 1 w 55"/>
                <a:gd name="T11" fmla="*/ 68 h 83"/>
                <a:gd name="T12" fmla="*/ 0 w 55"/>
                <a:gd name="T13" fmla="*/ 66 h 83"/>
                <a:gd name="T14" fmla="*/ 8 w 55"/>
                <a:gd name="T15" fmla="*/ 67 h 83"/>
                <a:gd name="T16" fmla="*/ 19 w 55"/>
                <a:gd name="T17" fmla="*/ 62 h 83"/>
                <a:gd name="T18" fmla="*/ 36 w 55"/>
                <a:gd name="T19" fmla="*/ 12 h 83"/>
                <a:gd name="T20" fmla="*/ 34 w 55"/>
                <a:gd name="T21" fmla="*/ 8 h 83"/>
                <a:gd name="T22" fmla="*/ 20 w 55"/>
                <a:gd name="T23" fmla="*/ 4 h 83"/>
                <a:gd name="T24" fmla="*/ 18 w 55"/>
                <a:gd name="T25" fmla="*/ 2 h 83"/>
                <a:gd name="T26" fmla="*/ 30 w 55"/>
                <a:gd name="T27" fmla="*/ 4 h 83"/>
                <a:gd name="T28" fmla="*/ 54 w 55"/>
                <a:gd name="T29" fmla="*/ 3 h 83"/>
                <a:gd name="T30" fmla="*/ 55 w 55"/>
                <a:gd name="T31" fmla="*/ 6 h 83"/>
                <a:gd name="T32" fmla="*/ 34 w 55"/>
                <a:gd name="T33"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pFill/>
            <a:ln>
              <a:noFill/>
            </a:ln>
          </p:spPr>
          <p:txBody>
            <a:bodyPr vert="horz" wrap="square" lIns="91440" tIns="45720" rIns="91440" bIns="45720" numCol="1" anchor="t" anchorCtr="0" compatLnSpc="1"/>
            <a:lstStyle/>
            <a:p>
              <a:endParaRPr lang="zh-CN" altLang="en-US"/>
            </a:p>
          </p:txBody>
        </p:sp>
        <p:sp>
          <p:nvSpPr>
            <p:cNvPr id="106" name="Freeform 26"/>
            <p:cNvSpPr>
              <a:spLocks noEditPoints="1"/>
            </p:cNvSpPr>
            <p:nvPr/>
          </p:nvSpPr>
          <p:spPr bwMode="auto">
            <a:xfrm>
              <a:off x="4162397" y="4176455"/>
              <a:ext cx="340996" cy="449058"/>
            </a:xfrm>
            <a:custGeom>
              <a:avLst/>
              <a:gdLst>
                <a:gd name="T0" fmla="*/ 32 w 60"/>
                <a:gd name="T1" fmla="*/ 2 h 79"/>
                <a:gd name="T2" fmla="*/ 58 w 60"/>
                <a:gd name="T3" fmla="*/ 39 h 79"/>
                <a:gd name="T4" fmla="*/ 8 w 60"/>
                <a:gd name="T5" fmla="*/ 79 h 79"/>
                <a:gd name="T6" fmla="*/ 7 w 60"/>
                <a:gd name="T7" fmla="*/ 78 h 79"/>
                <a:gd name="T8" fmla="*/ 40 w 60"/>
                <a:gd name="T9" fmla="*/ 46 h 79"/>
                <a:gd name="T10" fmla="*/ 25 w 60"/>
                <a:gd name="T11" fmla="*/ 49 h 79"/>
                <a:gd name="T12" fmla="*/ 1 w 60"/>
                <a:gd name="T13" fmla="*/ 23 h 79"/>
                <a:gd name="T14" fmla="*/ 32 w 60"/>
                <a:gd name="T15" fmla="*/ 2 h 79"/>
                <a:gd name="T16" fmla="*/ 28 w 60"/>
                <a:gd name="T17" fmla="*/ 47 h 79"/>
                <a:gd name="T18" fmla="*/ 41 w 60"/>
                <a:gd name="T19" fmla="*/ 42 h 79"/>
                <a:gd name="T20" fmla="*/ 44 w 60"/>
                <a:gd name="T21" fmla="*/ 32 h 79"/>
                <a:gd name="T22" fmla="*/ 32 w 60"/>
                <a:gd name="T23" fmla="*/ 4 h 79"/>
                <a:gd name="T24" fmla="*/ 16 w 60"/>
                <a:gd name="T25" fmla="*/ 24 h 79"/>
                <a:gd name="T26" fmla="*/ 28 w 60"/>
                <a:gd name="T27"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pFill/>
            <a:ln>
              <a:noFill/>
            </a:ln>
          </p:spPr>
          <p:txBody>
            <a:bodyPr vert="horz" wrap="square" lIns="91440" tIns="45720" rIns="91440" bIns="45720" numCol="1" anchor="t" anchorCtr="0" compatLnSpc="1"/>
            <a:lstStyle/>
            <a:p>
              <a:endParaRPr lang="zh-CN" altLang="en-US"/>
            </a:p>
          </p:txBody>
        </p:sp>
        <p:sp>
          <p:nvSpPr>
            <p:cNvPr id="107" name="Freeform 27"/>
            <p:cNvSpPr>
              <a:spLocks noEditPoints="1"/>
            </p:cNvSpPr>
            <p:nvPr/>
          </p:nvSpPr>
          <p:spPr bwMode="auto">
            <a:xfrm>
              <a:off x="4618660" y="4188461"/>
              <a:ext cx="340996" cy="461065"/>
            </a:xfrm>
            <a:custGeom>
              <a:avLst/>
              <a:gdLst>
                <a:gd name="T0" fmla="*/ 12 w 60"/>
                <a:gd name="T1" fmla="*/ 41 h 81"/>
                <a:gd name="T2" fmla="*/ 1 w 60"/>
                <a:gd name="T3" fmla="*/ 25 h 81"/>
                <a:gd name="T4" fmla="*/ 27 w 60"/>
                <a:gd name="T5" fmla="*/ 1 h 81"/>
                <a:gd name="T6" fmla="*/ 51 w 60"/>
                <a:gd name="T7" fmla="*/ 17 h 81"/>
                <a:gd name="T8" fmla="*/ 43 w 60"/>
                <a:gd name="T9" fmla="*/ 34 h 81"/>
                <a:gd name="T10" fmla="*/ 58 w 60"/>
                <a:gd name="T11" fmla="*/ 54 h 81"/>
                <a:gd name="T12" fmla="*/ 29 w 60"/>
                <a:gd name="T13" fmla="*/ 80 h 81"/>
                <a:gd name="T14" fmla="*/ 1 w 60"/>
                <a:gd name="T15" fmla="*/ 61 h 81"/>
                <a:gd name="T16" fmla="*/ 12 w 60"/>
                <a:gd name="T17" fmla="*/ 41 h 81"/>
                <a:gd name="T18" fmla="*/ 29 w 60"/>
                <a:gd name="T19" fmla="*/ 78 h 81"/>
                <a:gd name="T20" fmla="*/ 45 w 60"/>
                <a:gd name="T21" fmla="*/ 60 h 81"/>
                <a:gd name="T22" fmla="*/ 29 w 60"/>
                <a:gd name="T23" fmla="*/ 46 h 81"/>
                <a:gd name="T24" fmla="*/ 15 w 60"/>
                <a:gd name="T25" fmla="*/ 42 h 81"/>
                <a:gd name="T26" fmla="*/ 8 w 60"/>
                <a:gd name="T27" fmla="*/ 58 h 81"/>
                <a:gd name="T28" fmla="*/ 29 w 60"/>
                <a:gd name="T29" fmla="*/ 78 h 81"/>
                <a:gd name="T30" fmla="*/ 27 w 60"/>
                <a:gd name="T31" fmla="*/ 3 h 81"/>
                <a:gd name="T32" fmla="*/ 15 w 60"/>
                <a:gd name="T33" fmla="*/ 17 h 81"/>
                <a:gd name="T34" fmla="*/ 41 w 60"/>
                <a:gd name="T35" fmla="*/ 33 h 81"/>
                <a:gd name="T36" fmla="*/ 45 w 60"/>
                <a:gd name="T37" fmla="*/ 19 h 81"/>
                <a:gd name="T38" fmla="*/ 27 w 60"/>
                <a:gd name="T39"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pFill/>
            <a:ln>
              <a:noFill/>
            </a:ln>
          </p:spPr>
          <p:txBody>
            <a:bodyPr vert="horz" wrap="square" lIns="91440" tIns="45720" rIns="91440" bIns="45720" numCol="1" anchor="t" anchorCtr="0" compatLnSpc="1"/>
            <a:lstStyle/>
            <a:p>
              <a:endParaRPr lang="zh-CN" altLang="en-US"/>
            </a:p>
          </p:txBody>
        </p:sp>
        <p:sp>
          <p:nvSpPr>
            <p:cNvPr id="108" name="Freeform 28"/>
            <p:cNvSpPr/>
            <p:nvPr/>
          </p:nvSpPr>
          <p:spPr bwMode="auto">
            <a:xfrm>
              <a:off x="5038901" y="4102011"/>
              <a:ext cx="369813" cy="480277"/>
            </a:xfrm>
            <a:custGeom>
              <a:avLst/>
              <a:gdLst>
                <a:gd name="T0" fmla="*/ 43 w 65"/>
                <a:gd name="T1" fmla="*/ 28 h 84"/>
                <a:gd name="T2" fmla="*/ 61 w 65"/>
                <a:gd name="T3" fmla="*/ 44 h 84"/>
                <a:gd name="T4" fmla="*/ 39 w 65"/>
                <a:gd name="T5" fmla="*/ 79 h 84"/>
                <a:gd name="T6" fmla="*/ 9 w 65"/>
                <a:gd name="T7" fmla="*/ 72 h 84"/>
                <a:gd name="T8" fmla="*/ 14 w 65"/>
                <a:gd name="T9" fmla="*/ 62 h 84"/>
                <a:gd name="T10" fmla="*/ 25 w 65"/>
                <a:gd name="T11" fmla="*/ 70 h 84"/>
                <a:gd name="T12" fmla="*/ 38 w 65"/>
                <a:gd name="T13" fmla="*/ 77 h 84"/>
                <a:gd name="T14" fmla="*/ 48 w 65"/>
                <a:gd name="T15" fmla="*/ 55 h 84"/>
                <a:gd name="T16" fmla="*/ 31 w 65"/>
                <a:gd name="T17" fmla="*/ 41 h 84"/>
                <a:gd name="T18" fmla="*/ 21 w 65"/>
                <a:gd name="T19" fmla="*/ 42 h 84"/>
                <a:gd name="T20" fmla="*/ 30 w 65"/>
                <a:gd name="T21" fmla="*/ 36 h 84"/>
                <a:gd name="T22" fmla="*/ 32 w 65"/>
                <a:gd name="T23" fmla="*/ 21 h 84"/>
                <a:gd name="T24" fmla="*/ 14 w 65"/>
                <a:gd name="T25" fmla="*/ 13 h 84"/>
                <a:gd name="T26" fmla="*/ 2 w 65"/>
                <a:gd name="T27" fmla="*/ 26 h 84"/>
                <a:gd name="T28" fmla="*/ 1 w 65"/>
                <a:gd name="T29" fmla="*/ 26 h 84"/>
                <a:gd name="T30" fmla="*/ 18 w 65"/>
                <a:gd name="T31" fmla="*/ 3 h 84"/>
                <a:gd name="T32" fmla="*/ 45 w 65"/>
                <a:gd name="T33" fmla="*/ 14 h 84"/>
                <a:gd name="T34" fmla="*/ 43 w 65"/>
                <a:gd name="T35"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pFill/>
            <a:ln>
              <a:noFill/>
            </a:ln>
          </p:spPr>
          <p:txBody>
            <a:bodyPr vert="horz" wrap="square" lIns="91440" tIns="45720" rIns="91440" bIns="45720" numCol="1" anchor="t" anchorCtr="0" compatLnSpc="1"/>
            <a:lstStyle/>
            <a:p>
              <a:endParaRPr lang="zh-CN" altLang="en-US"/>
            </a:p>
          </p:txBody>
        </p:sp>
        <p:sp>
          <p:nvSpPr>
            <p:cNvPr id="109" name="Freeform 29"/>
            <p:cNvSpPr>
              <a:spLocks noEditPoints="1"/>
            </p:cNvSpPr>
            <p:nvPr/>
          </p:nvSpPr>
          <p:spPr bwMode="auto">
            <a:xfrm>
              <a:off x="1947444" y="-250327"/>
              <a:ext cx="5162972" cy="5160570"/>
            </a:xfrm>
            <a:custGeom>
              <a:avLst/>
              <a:gdLst>
                <a:gd name="T0" fmla="*/ 454 w 907"/>
                <a:gd name="T1" fmla="*/ 907 h 907"/>
                <a:gd name="T2" fmla="*/ 277 w 907"/>
                <a:gd name="T3" fmla="*/ 871 h 907"/>
                <a:gd name="T4" fmla="*/ 133 w 907"/>
                <a:gd name="T5" fmla="*/ 774 h 907"/>
                <a:gd name="T6" fmla="*/ 36 w 907"/>
                <a:gd name="T7" fmla="*/ 630 h 907"/>
                <a:gd name="T8" fmla="*/ 0 w 907"/>
                <a:gd name="T9" fmla="*/ 453 h 907"/>
                <a:gd name="T10" fmla="*/ 36 w 907"/>
                <a:gd name="T11" fmla="*/ 277 h 907"/>
                <a:gd name="T12" fmla="*/ 133 w 907"/>
                <a:gd name="T13" fmla="*/ 133 h 907"/>
                <a:gd name="T14" fmla="*/ 277 w 907"/>
                <a:gd name="T15" fmla="*/ 35 h 907"/>
                <a:gd name="T16" fmla="*/ 454 w 907"/>
                <a:gd name="T17" fmla="*/ 0 h 907"/>
                <a:gd name="T18" fmla="*/ 630 w 907"/>
                <a:gd name="T19" fmla="*/ 35 h 907"/>
                <a:gd name="T20" fmla="*/ 774 w 907"/>
                <a:gd name="T21" fmla="*/ 133 h 907"/>
                <a:gd name="T22" fmla="*/ 871 w 907"/>
                <a:gd name="T23" fmla="*/ 277 h 907"/>
                <a:gd name="T24" fmla="*/ 907 w 907"/>
                <a:gd name="T25" fmla="*/ 453 h 907"/>
                <a:gd name="T26" fmla="*/ 871 w 907"/>
                <a:gd name="T27" fmla="*/ 630 h 907"/>
                <a:gd name="T28" fmla="*/ 774 w 907"/>
                <a:gd name="T29" fmla="*/ 774 h 907"/>
                <a:gd name="T30" fmla="*/ 630 w 907"/>
                <a:gd name="T31" fmla="*/ 871 h 907"/>
                <a:gd name="T32" fmla="*/ 454 w 907"/>
                <a:gd name="T33" fmla="*/ 907 h 907"/>
                <a:gd name="T34" fmla="*/ 454 w 907"/>
                <a:gd name="T35" fmla="*/ 16 h 907"/>
                <a:gd name="T36" fmla="*/ 16 w 907"/>
                <a:gd name="T37" fmla="*/ 453 h 907"/>
                <a:gd name="T38" fmla="*/ 454 w 907"/>
                <a:gd name="T39" fmla="*/ 891 h 907"/>
                <a:gd name="T40" fmla="*/ 891 w 907"/>
                <a:gd name="T41" fmla="*/ 453 h 907"/>
                <a:gd name="T42" fmla="*/ 454 w 907"/>
                <a:gd name="T43" fmla="*/ 16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pFill/>
            <a:ln>
              <a:noFill/>
            </a:ln>
          </p:spPr>
          <p:txBody>
            <a:bodyPr vert="horz" wrap="square" lIns="91440" tIns="45720" rIns="91440" bIns="45720" numCol="1" anchor="t" anchorCtr="0" compatLnSpc="1"/>
            <a:lstStyle/>
            <a:p>
              <a:endParaRPr lang="zh-CN" altLang="en-US"/>
            </a:p>
          </p:txBody>
        </p:sp>
        <p:sp>
          <p:nvSpPr>
            <p:cNvPr id="110" name="Freeform 30"/>
            <p:cNvSpPr/>
            <p:nvPr/>
          </p:nvSpPr>
          <p:spPr bwMode="auto">
            <a:xfrm>
              <a:off x="4111967" y="2531507"/>
              <a:ext cx="79246" cy="40823"/>
            </a:xfrm>
            <a:custGeom>
              <a:avLst/>
              <a:gdLst>
                <a:gd name="T0" fmla="*/ 3 w 14"/>
                <a:gd name="T1" fmla="*/ 6 h 7"/>
                <a:gd name="T2" fmla="*/ 7 w 14"/>
                <a:gd name="T3" fmla="*/ 7 h 7"/>
                <a:gd name="T4" fmla="*/ 13 w 14"/>
                <a:gd name="T5" fmla="*/ 4 h 7"/>
                <a:gd name="T6" fmla="*/ 14 w 14"/>
                <a:gd name="T7" fmla="*/ 4 h 7"/>
                <a:gd name="T8" fmla="*/ 7 w 14"/>
                <a:gd name="T9" fmla="*/ 0 h 7"/>
                <a:gd name="T10" fmla="*/ 0 w 14"/>
                <a:gd name="T11" fmla="*/ 3 h 7"/>
                <a:gd name="T12" fmla="*/ 3 w 14"/>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pFill/>
            <a:ln>
              <a:noFill/>
            </a:ln>
          </p:spPr>
          <p:txBody>
            <a:bodyPr vert="horz" wrap="square" lIns="91440" tIns="45720" rIns="91440" bIns="45720" numCol="1" anchor="t" anchorCtr="0" compatLnSpc="1"/>
            <a:lstStyle/>
            <a:p>
              <a:endParaRPr lang="zh-CN" altLang="en-US"/>
            </a:p>
          </p:txBody>
        </p:sp>
        <p:sp>
          <p:nvSpPr>
            <p:cNvPr id="111" name="Freeform 31"/>
            <p:cNvSpPr/>
            <p:nvPr/>
          </p:nvSpPr>
          <p:spPr bwMode="auto">
            <a:xfrm>
              <a:off x="3975090" y="2846089"/>
              <a:ext cx="316982" cy="62436"/>
            </a:xfrm>
            <a:custGeom>
              <a:avLst/>
              <a:gdLst>
                <a:gd name="T0" fmla="*/ 55 w 56"/>
                <a:gd name="T1" fmla="*/ 7 h 11"/>
                <a:gd name="T2" fmla="*/ 40 w 56"/>
                <a:gd name="T3" fmla="*/ 2 h 11"/>
                <a:gd name="T4" fmla="*/ 5 w 56"/>
                <a:gd name="T5" fmla="*/ 2 h 11"/>
                <a:gd name="T6" fmla="*/ 1 w 56"/>
                <a:gd name="T7" fmla="*/ 6 h 11"/>
                <a:gd name="T8" fmla="*/ 24 w 56"/>
                <a:gd name="T9" fmla="*/ 11 h 11"/>
                <a:gd name="T10" fmla="*/ 33 w 56"/>
                <a:gd name="T11" fmla="*/ 10 h 11"/>
                <a:gd name="T12" fmla="*/ 55 w 56"/>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pFill/>
            <a:ln>
              <a:noFill/>
            </a:ln>
          </p:spPr>
          <p:txBody>
            <a:bodyPr vert="horz" wrap="square" lIns="91440" tIns="45720" rIns="91440" bIns="45720" numCol="1" anchor="t" anchorCtr="0" compatLnSpc="1"/>
            <a:lstStyle/>
            <a:p>
              <a:endParaRPr lang="zh-CN" altLang="en-US"/>
            </a:p>
          </p:txBody>
        </p:sp>
        <p:sp>
          <p:nvSpPr>
            <p:cNvPr id="112" name="Freeform 32"/>
            <p:cNvSpPr>
              <a:spLocks noEditPoints="1"/>
            </p:cNvSpPr>
            <p:nvPr/>
          </p:nvSpPr>
          <p:spPr bwMode="auto">
            <a:xfrm>
              <a:off x="3007332" y="773696"/>
              <a:ext cx="3136205" cy="3141008"/>
            </a:xfrm>
            <a:custGeom>
              <a:avLst/>
              <a:gdLst>
                <a:gd name="T0" fmla="*/ 551 w 551"/>
                <a:gd name="T1" fmla="*/ 169 h 552"/>
                <a:gd name="T2" fmla="*/ 366 w 551"/>
                <a:gd name="T3" fmla="*/ 5 h 552"/>
                <a:gd name="T4" fmla="*/ 201 w 551"/>
                <a:gd name="T5" fmla="*/ 16 h 552"/>
                <a:gd name="T6" fmla="*/ 169 w 551"/>
                <a:gd name="T7" fmla="*/ 0 h 552"/>
                <a:gd name="T8" fmla="*/ 78 w 551"/>
                <a:gd name="T9" fmla="*/ 172 h 552"/>
                <a:gd name="T10" fmla="*/ 6 w 551"/>
                <a:gd name="T11" fmla="*/ 259 h 552"/>
                <a:gd name="T12" fmla="*/ 78 w 551"/>
                <a:gd name="T13" fmla="*/ 268 h 552"/>
                <a:gd name="T14" fmla="*/ 6 w 551"/>
                <a:gd name="T15" fmla="*/ 355 h 552"/>
                <a:gd name="T16" fmla="*/ 85 w 551"/>
                <a:gd name="T17" fmla="*/ 349 h 552"/>
                <a:gd name="T18" fmla="*/ 187 w 551"/>
                <a:gd name="T19" fmla="*/ 486 h 552"/>
                <a:gd name="T20" fmla="*/ 169 w 551"/>
                <a:gd name="T21" fmla="*/ 552 h 552"/>
                <a:gd name="T22" fmla="*/ 254 w 551"/>
                <a:gd name="T23" fmla="*/ 486 h 552"/>
                <a:gd name="T24" fmla="*/ 298 w 551"/>
                <a:gd name="T25" fmla="*/ 477 h 552"/>
                <a:gd name="T26" fmla="*/ 336 w 551"/>
                <a:gd name="T27" fmla="*/ 477 h 552"/>
                <a:gd name="T28" fmla="*/ 473 w 551"/>
                <a:gd name="T29" fmla="*/ 379 h 552"/>
                <a:gd name="T30" fmla="*/ 546 w 551"/>
                <a:gd name="T31" fmla="*/ 395 h 552"/>
                <a:gd name="T32" fmla="*/ 466 w 551"/>
                <a:gd name="T33" fmla="*/ 268 h 552"/>
                <a:gd name="T34" fmla="*/ 551 w 551"/>
                <a:gd name="T35" fmla="*/ 355 h 552"/>
                <a:gd name="T36" fmla="*/ 466 w 551"/>
                <a:gd name="T37" fmla="*/ 165 h 552"/>
                <a:gd name="T38" fmla="*/ 413 w 551"/>
                <a:gd name="T39" fmla="*/ 178 h 552"/>
                <a:gd name="T40" fmla="*/ 319 w 551"/>
                <a:gd name="T41" fmla="*/ 143 h 552"/>
                <a:gd name="T42" fmla="*/ 319 w 551"/>
                <a:gd name="T43" fmla="*/ 143 h 552"/>
                <a:gd name="T44" fmla="*/ 315 w 551"/>
                <a:gd name="T45" fmla="*/ 209 h 552"/>
                <a:gd name="T46" fmla="*/ 309 w 551"/>
                <a:gd name="T47" fmla="*/ 215 h 552"/>
                <a:gd name="T48" fmla="*/ 294 w 551"/>
                <a:gd name="T49" fmla="*/ 138 h 552"/>
                <a:gd name="T50" fmla="*/ 291 w 551"/>
                <a:gd name="T51" fmla="*/ 237 h 552"/>
                <a:gd name="T52" fmla="*/ 211 w 551"/>
                <a:gd name="T53" fmla="*/ 419 h 552"/>
                <a:gd name="T54" fmla="*/ 157 w 551"/>
                <a:gd name="T55" fmla="*/ 404 h 552"/>
                <a:gd name="T56" fmla="*/ 157 w 551"/>
                <a:gd name="T57" fmla="*/ 372 h 552"/>
                <a:gd name="T58" fmla="*/ 242 w 551"/>
                <a:gd name="T59" fmla="*/ 393 h 552"/>
                <a:gd name="T60" fmla="*/ 128 w 551"/>
                <a:gd name="T61" fmla="*/ 379 h 552"/>
                <a:gd name="T62" fmla="*/ 161 w 551"/>
                <a:gd name="T63" fmla="*/ 308 h 552"/>
                <a:gd name="T64" fmla="*/ 137 w 551"/>
                <a:gd name="T65" fmla="*/ 335 h 552"/>
                <a:gd name="T66" fmla="*/ 178 w 551"/>
                <a:gd name="T67" fmla="*/ 296 h 552"/>
                <a:gd name="T68" fmla="*/ 212 w 551"/>
                <a:gd name="T69" fmla="*/ 304 h 552"/>
                <a:gd name="T70" fmla="*/ 214 w 551"/>
                <a:gd name="T71" fmla="*/ 334 h 552"/>
                <a:gd name="T72" fmla="*/ 177 w 551"/>
                <a:gd name="T73" fmla="*/ 314 h 552"/>
                <a:gd name="T74" fmla="*/ 240 w 551"/>
                <a:gd name="T75" fmla="*/ 326 h 552"/>
                <a:gd name="T76" fmla="*/ 231 w 551"/>
                <a:gd name="T77" fmla="*/ 298 h 552"/>
                <a:gd name="T78" fmla="*/ 199 w 551"/>
                <a:gd name="T79" fmla="*/ 226 h 552"/>
                <a:gd name="T80" fmla="*/ 146 w 551"/>
                <a:gd name="T81" fmla="*/ 181 h 552"/>
                <a:gd name="T82" fmla="*/ 197 w 551"/>
                <a:gd name="T83" fmla="*/ 131 h 552"/>
                <a:gd name="T84" fmla="*/ 245 w 551"/>
                <a:gd name="T85" fmla="*/ 170 h 552"/>
                <a:gd name="T86" fmla="*/ 207 w 551"/>
                <a:gd name="T87" fmla="*/ 85 h 552"/>
                <a:gd name="T88" fmla="*/ 317 w 551"/>
                <a:gd name="T89" fmla="*/ 392 h 552"/>
                <a:gd name="T90" fmla="*/ 300 w 551"/>
                <a:gd name="T91" fmla="*/ 392 h 552"/>
                <a:gd name="T92" fmla="*/ 299 w 551"/>
                <a:gd name="T93" fmla="*/ 354 h 552"/>
                <a:gd name="T94" fmla="*/ 338 w 551"/>
                <a:gd name="T95" fmla="*/ 314 h 552"/>
                <a:gd name="T96" fmla="*/ 340 w 551"/>
                <a:gd name="T97" fmla="*/ 395 h 552"/>
                <a:gd name="T98" fmla="*/ 365 w 551"/>
                <a:gd name="T99" fmla="*/ 294 h 552"/>
                <a:gd name="T100" fmla="*/ 392 w 551"/>
                <a:gd name="T101" fmla="*/ 429 h 552"/>
                <a:gd name="T102" fmla="*/ 391 w 551"/>
                <a:gd name="T103" fmla="*/ 291 h 552"/>
                <a:gd name="T104" fmla="*/ 417 w 551"/>
                <a:gd name="T105" fmla="*/ 409 h 552"/>
                <a:gd name="T106" fmla="*/ 407 w 551"/>
                <a:gd name="T107" fmla="*/ 289 h 552"/>
                <a:gd name="T108" fmla="*/ 385 w 551"/>
                <a:gd name="T109" fmla="*/ 267 h 552"/>
                <a:gd name="T110" fmla="*/ 334 w 551"/>
                <a:gd name="T111" fmla="*/ 272 h 552"/>
                <a:gd name="T112" fmla="*/ 346 w 551"/>
                <a:gd name="T113" fmla="*/ 190 h 552"/>
                <a:gd name="T114" fmla="*/ 422 w 551"/>
                <a:gd name="T115" fmla="*/ 190 h 552"/>
                <a:gd name="T116" fmla="*/ 426 w 551"/>
                <a:gd name="T117" fmla="*/ 26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pFill/>
            <a:ln>
              <a:noFill/>
            </a:ln>
          </p:spPr>
          <p:txBody>
            <a:bodyPr vert="horz" wrap="square" lIns="91440" tIns="45720" rIns="91440" bIns="45720" numCol="1" anchor="t" anchorCtr="0" compatLnSpc="1"/>
            <a:lstStyle/>
            <a:p>
              <a:endParaRPr lang="zh-CN" altLang="en-US"/>
            </a:p>
          </p:txBody>
        </p:sp>
        <p:sp>
          <p:nvSpPr>
            <p:cNvPr id="113" name="Freeform 33"/>
            <p:cNvSpPr/>
            <p:nvPr/>
          </p:nvSpPr>
          <p:spPr bwMode="auto">
            <a:xfrm>
              <a:off x="5250222" y="1604574"/>
              <a:ext cx="112866" cy="108062"/>
            </a:xfrm>
            <a:custGeom>
              <a:avLst/>
              <a:gdLst>
                <a:gd name="T0" fmla="*/ 10 w 20"/>
                <a:gd name="T1" fmla="*/ 18 h 19"/>
                <a:gd name="T2" fmla="*/ 17 w 20"/>
                <a:gd name="T3" fmla="*/ 17 h 19"/>
                <a:gd name="T4" fmla="*/ 18 w 20"/>
                <a:gd name="T5" fmla="*/ 5 h 19"/>
                <a:gd name="T6" fmla="*/ 4 w 20"/>
                <a:gd name="T7" fmla="*/ 1 h 19"/>
                <a:gd name="T8" fmla="*/ 0 w 20"/>
                <a:gd name="T9" fmla="*/ 5 h 19"/>
                <a:gd name="T10" fmla="*/ 10 w 20"/>
                <a:gd name="T11" fmla="*/ 18 h 19"/>
              </a:gdLst>
              <a:ahLst/>
              <a:cxnLst>
                <a:cxn ang="0">
                  <a:pos x="T0" y="T1"/>
                </a:cxn>
                <a:cxn ang="0">
                  <a:pos x="T2" y="T3"/>
                </a:cxn>
                <a:cxn ang="0">
                  <a:pos x="T4" y="T5"/>
                </a:cxn>
                <a:cxn ang="0">
                  <a:pos x="T6" y="T7"/>
                </a:cxn>
                <a:cxn ang="0">
                  <a:pos x="T8" y="T9"/>
                </a:cxn>
                <a:cxn ang="0">
                  <a:pos x="T10" y="T11"/>
                </a:cxn>
              </a:cxnLst>
              <a:rect l="0" t="0"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pFill/>
            <a:ln>
              <a:noFill/>
            </a:ln>
          </p:spPr>
          <p:txBody>
            <a:bodyPr vert="horz" wrap="square" lIns="91440" tIns="45720" rIns="91440" bIns="45720" numCol="1" anchor="t" anchorCtr="0" compatLnSpc="1"/>
            <a:lstStyle/>
            <a:p>
              <a:endParaRPr lang="zh-CN" altLang="en-US"/>
            </a:p>
          </p:txBody>
        </p:sp>
        <p:sp>
          <p:nvSpPr>
            <p:cNvPr id="114" name="Freeform 34"/>
            <p:cNvSpPr/>
            <p:nvPr/>
          </p:nvSpPr>
          <p:spPr bwMode="auto">
            <a:xfrm>
              <a:off x="4971662" y="1616582"/>
              <a:ext cx="100857" cy="96055"/>
            </a:xfrm>
            <a:custGeom>
              <a:avLst/>
              <a:gdLst>
                <a:gd name="T0" fmla="*/ 3 w 18"/>
                <a:gd name="T1" fmla="*/ 17 h 17"/>
                <a:gd name="T2" fmla="*/ 8 w 18"/>
                <a:gd name="T3" fmla="*/ 16 h 17"/>
                <a:gd name="T4" fmla="*/ 18 w 18"/>
                <a:gd name="T5" fmla="*/ 3 h 17"/>
                <a:gd name="T6" fmla="*/ 8 w 18"/>
                <a:gd name="T7" fmla="*/ 1 h 17"/>
                <a:gd name="T8" fmla="*/ 2 w 18"/>
                <a:gd name="T9" fmla="*/ 6 h 17"/>
                <a:gd name="T10" fmla="*/ 3 w 18"/>
                <a:gd name="T11" fmla="*/ 17 h 17"/>
              </a:gdLst>
              <a:ahLst/>
              <a:cxnLst>
                <a:cxn ang="0">
                  <a:pos x="T0" y="T1"/>
                </a:cxn>
                <a:cxn ang="0">
                  <a:pos x="T2" y="T3"/>
                </a:cxn>
                <a:cxn ang="0">
                  <a:pos x="T4" y="T5"/>
                </a:cxn>
                <a:cxn ang="0">
                  <a:pos x="T6" y="T7"/>
                </a:cxn>
                <a:cxn ang="0">
                  <a:pos x="T8" y="T9"/>
                </a:cxn>
                <a:cxn ang="0">
                  <a:pos x="T10" y="T11"/>
                </a:cxn>
              </a:cxnLst>
              <a:rect l="0" t="0"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3" name="灯片编号占位符 2"/>
          <p:cNvSpPr>
            <a:spLocks noGrp="1"/>
          </p:cNvSpPr>
          <p:nvPr>
            <p:ph type="sldNum" sz="quarter" idx="4"/>
          </p:nvPr>
        </p:nvSpPr>
        <p:spPr/>
        <p:txBody>
          <a:bodyPr/>
          <a:lstStyle/>
          <a:p>
            <a:fld id="{4456FDF6-C6B2-43A6-8C06-28E704634E2B}" type="slidenum">
              <a:rPr lang="zh-CN" altLang="en-US" smtClean="0"/>
              <a:t>1</a:t>
            </a:fld>
            <a:endParaRPr lang="zh-CN" altLang="en-US"/>
          </a:p>
        </p:txBody>
      </p:sp>
      <p:sp>
        <p:nvSpPr>
          <p:cNvPr id="39" name="文本框 38"/>
          <p:cNvSpPr txBox="1"/>
          <p:nvPr/>
        </p:nvSpPr>
        <p:spPr>
          <a:xfrm>
            <a:off x="4978185" y="3344696"/>
            <a:ext cx="4022380" cy="961289"/>
          </a:xfrm>
          <a:prstGeom prst="rect">
            <a:avLst/>
          </a:prstGeom>
          <a:noFill/>
        </p:spPr>
        <p:txBody>
          <a:bodyPr wrap="square" rtlCol="0">
            <a:spAutoFit/>
          </a:bodyPr>
          <a:lstStyle/>
          <a:p>
            <a:pPr algn="ctr">
              <a:lnSpc>
                <a:spcPct val="150000"/>
              </a:lnSpc>
            </a:pPr>
            <a:r>
              <a:rPr lang="zh-CN" altLang="en-US" sz="2000" b="1" dirty="0">
                <a:latin typeface="微软雅黑" panose="020B0503020204020204" charset="-122"/>
                <a:ea typeface="微软雅黑" panose="020B0503020204020204" charset="-122"/>
              </a:rPr>
              <a:t>陈应权（</a:t>
            </a:r>
            <a:r>
              <a:rPr lang="en-US" altLang="zh-CN" sz="2000" b="1" dirty="0">
                <a:latin typeface="微软雅黑" panose="020B0503020204020204" charset="-122"/>
                <a:ea typeface="微软雅黑" panose="020B0503020204020204" charset="-122"/>
              </a:rPr>
              <a:t>50%</a:t>
            </a:r>
            <a:r>
              <a:rPr lang="zh-CN" altLang="en-US" sz="2000" b="1" dirty="0">
                <a:latin typeface="微软雅黑" panose="020B0503020204020204" charset="-122"/>
                <a:ea typeface="微软雅黑" panose="020B0503020204020204" charset="-122"/>
              </a:rPr>
              <a:t>）</a:t>
            </a:r>
            <a:r>
              <a:rPr lang="en-US" altLang="zh-CN" sz="2000" b="1" dirty="0">
                <a:latin typeface="微软雅黑" panose="020B0503020204020204" charset="-122"/>
                <a:ea typeface="微软雅黑" panose="020B0503020204020204" charset="-122"/>
              </a:rPr>
              <a:t>   </a:t>
            </a:r>
            <a:r>
              <a:rPr lang="zh-CN" altLang="en-US" sz="2000" b="1" dirty="0">
                <a:latin typeface="微软雅黑" panose="020B0503020204020204" charset="-122"/>
                <a:ea typeface="微软雅黑" panose="020B0503020204020204" charset="-122"/>
              </a:rPr>
              <a:t>薛玉龙（</a:t>
            </a:r>
            <a:r>
              <a:rPr lang="en-US" altLang="zh-CN" sz="2000" b="1" dirty="0">
                <a:latin typeface="微软雅黑" panose="020B0503020204020204" charset="-122"/>
                <a:ea typeface="微软雅黑" panose="020B0503020204020204" charset="-122"/>
              </a:rPr>
              <a:t>50%</a:t>
            </a:r>
            <a:r>
              <a:rPr lang="zh-CN" altLang="en-US" sz="2000" b="1" dirty="0">
                <a:latin typeface="微软雅黑" panose="020B0503020204020204" charset="-122"/>
                <a:ea typeface="微软雅黑" panose="020B0503020204020204" charset="-122"/>
              </a:rPr>
              <a:t>）</a:t>
            </a:r>
            <a:endParaRPr lang="en-US" altLang="zh-CN" sz="2000" b="1" dirty="0">
              <a:latin typeface="微软雅黑" panose="020B0503020204020204" charset="-122"/>
              <a:ea typeface="微软雅黑" panose="020B0503020204020204" charset="-122"/>
            </a:endParaRPr>
          </a:p>
          <a:p>
            <a:pPr algn="ctr">
              <a:lnSpc>
                <a:spcPct val="150000"/>
              </a:lnSpc>
            </a:pPr>
            <a:r>
              <a:rPr lang="zh-CN" altLang="en-US" sz="2000" b="1" dirty="0">
                <a:latin typeface="微软雅黑" panose="020B0503020204020204" charset="-122"/>
                <a:ea typeface="微软雅黑" panose="020B0503020204020204" charset="-122"/>
              </a:rPr>
              <a:t>深圳大学电子与信息工程学院</a:t>
            </a:r>
            <a:endParaRPr lang="en-US" altLang="zh-CN" sz="20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10</a:t>
            </a:fld>
            <a:endParaRPr lang="zh-CN" altLang="en-US"/>
          </a:p>
        </p:txBody>
      </p:sp>
      <p:sp>
        <p:nvSpPr>
          <p:cNvPr id="3" name="文本框 2"/>
          <p:cNvSpPr txBox="1"/>
          <p:nvPr/>
        </p:nvSpPr>
        <p:spPr>
          <a:xfrm>
            <a:off x="589668" y="495015"/>
            <a:ext cx="10607417" cy="583565"/>
          </a:xfrm>
          <a:prstGeom prst="rect">
            <a:avLst/>
          </a:prstGeom>
          <a:noFill/>
        </p:spPr>
        <p:txBody>
          <a:bodyPr wrap="square">
            <a:spAutoFit/>
          </a:bodyPr>
          <a:lstStyle/>
          <a:p>
            <a:pPr fontAlgn="auto">
              <a:spcBef>
                <a:spcPts val="0"/>
              </a:spcBef>
              <a:spcAft>
                <a:spcPts val="0"/>
              </a:spcAft>
              <a:defRPr/>
            </a:pP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为什么我们需要加密货币投资策略？：</a:t>
            </a:r>
          </a:p>
        </p:txBody>
      </p:sp>
      <p:sp>
        <p:nvSpPr>
          <p:cNvPr id="9" name="文本框 8"/>
          <p:cNvSpPr txBox="1"/>
          <p:nvPr/>
        </p:nvSpPr>
        <p:spPr>
          <a:xfrm>
            <a:off x="733104" y="3555365"/>
            <a:ext cx="7828190" cy="2308324"/>
          </a:xfrm>
          <a:prstGeom prst="rect">
            <a:avLst/>
          </a:prstGeom>
          <a:noFill/>
        </p:spPr>
        <p:txBody>
          <a:bodyPr wrap="square">
            <a:spAutoFit/>
          </a:bodyPr>
          <a:lstStyle/>
          <a:p>
            <a:pPr algn="l"/>
            <a:r>
              <a:rPr lang="zh-CN" altLang="en-US" b="1" i="0" dirty="0">
                <a:solidFill>
                  <a:srgbClr val="191B1F"/>
                </a:solidFill>
                <a:effectLst/>
                <a:latin typeface="-apple-system"/>
              </a:rPr>
              <a:t>这加密货币投资策略可以有助于</a:t>
            </a:r>
            <a:endParaRPr lang="en-US" altLang="zh-CN" b="1" i="0" dirty="0">
              <a:solidFill>
                <a:srgbClr val="191B1F"/>
              </a:solidFill>
              <a:effectLst/>
              <a:latin typeface="-apple-system"/>
            </a:endParaRPr>
          </a:p>
          <a:p>
            <a:pPr algn="l"/>
            <a:endParaRPr lang="zh-CN" altLang="en-US" b="0" i="0" dirty="0">
              <a:solidFill>
                <a:srgbClr val="191B1F"/>
              </a:solidFill>
              <a:effectLst/>
              <a:latin typeface="-apple-system"/>
            </a:endParaRPr>
          </a:p>
          <a:p>
            <a:pPr algn="l">
              <a:buFont typeface="Arial" panose="020B0604020202020204" pitchFamily="34" charset="0"/>
              <a:buChar char="•"/>
            </a:pPr>
            <a:r>
              <a:rPr lang="zh-CN" altLang="en-US" b="0" i="0" dirty="0">
                <a:solidFill>
                  <a:srgbClr val="191B1F"/>
                </a:solidFill>
                <a:effectLst/>
                <a:latin typeface="-apple-system"/>
              </a:rPr>
              <a:t>坚持理性、基于事实的投资选择</a:t>
            </a:r>
          </a:p>
          <a:p>
            <a:pPr algn="l">
              <a:buFont typeface="Arial" panose="020B0604020202020204" pitchFamily="34" charset="0"/>
              <a:buChar char="•"/>
            </a:pPr>
            <a:r>
              <a:rPr lang="zh-CN" altLang="en-US" b="0" i="0" dirty="0">
                <a:solidFill>
                  <a:srgbClr val="191B1F"/>
                </a:solidFill>
                <a:effectLst/>
                <a:latin typeface="-apple-system"/>
              </a:rPr>
              <a:t>管理整个投资组合的风险</a:t>
            </a:r>
          </a:p>
          <a:p>
            <a:pPr algn="l">
              <a:buFont typeface="Arial" panose="020B0604020202020204" pitchFamily="34" charset="0"/>
              <a:buChar char="•"/>
            </a:pPr>
            <a:r>
              <a:rPr lang="zh-CN" altLang="en-US" b="0" i="0" dirty="0">
                <a:solidFill>
                  <a:srgbClr val="191B1F"/>
                </a:solidFill>
                <a:effectLst/>
                <a:latin typeface="-apple-system"/>
              </a:rPr>
              <a:t>计算进入和退出的时间</a:t>
            </a:r>
          </a:p>
          <a:p>
            <a:pPr algn="l">
              <a:buFont typeface="Arial" panose="020B0604020202020204" pitchFamily="34" charset="0"/>
              <a:buChar char="•"/>
            </a:pPr>
            <a:r>
              <a:rPr lang="zh-CN" altLang="en-US" b="0" i="0" dirty="0">
                <a:solidFill>
                  <a:srgbClr val="191B1F"/>
                </a:solidFill>
                <a:effectLst/>
                <a:latin typeface="-apple-system"/>
              </a:rPr>
              <a:t>衡量您是否有望实现财务目标</a:t>
            </a:r>
            <a:endParaRPr lang="en-US" altLang="zh-CN" b="0" i="0" dirty="0">
              <a:solidFill>
                <a:srgbClr val="191B1F"/>
              </a:solidFill>
              <a:effectLst/>
              <a:latin typeface="-apple-system"/>
            </a:endParaRPr>
          </a:p>
          <a:p>
            <a:pPr algn="l">
              <a:buFont typeface="Arial" panose="020B0604020202020204" pitchFamily="34" charset="0"/>
              <a:buChar char="•"/>
            </a:pPr>
            <a:endParaRPr lang="zh-CN" altLang="en-US" b="0" i="0" dirty="0">
              <a:solidFill>
                <a:srgbClr val="191B1F"/>
              </a:solidFill>
              <a:effectLst/>
              <a:latin typeface="-apple-system"/>
            </a:endParaRPr>
          </a:p>
          <a:p>
            <a:pPr algn="l"/>
            <a:r>
              <a:rPr lang="zh-CN" altLang="en-US" b="1" i="0" dirty="0">
                <a:solidFill>
                  <a:srgbClr val="191B1F"/>
                </a:solidFill>
                <a:effectLst/>
                <a:latin typeface="-apple-system"/>
              </a:rPr>
              <a:t>简而言之，一个好的游戏计划可以防止你成为自己最大的敌人！</a:t>
            </a:r>
          </a:p>
        </p:txBody>
      </p:sp>
      <p:sp>
        <p:nvSpPr>
          <p:cNvPr id="10" name="文本框 9"/>
          <p:cNvSpPr txBox="1"/>
          <p:nvPr/>
        </p:nvSpPr>
        <p:spPr>
          <a:xfrm>
            <a:off x="733104" y="1385906"/>
            <a:ext cx="9486660" cy="2031325"/>
          </a:xfrm>
          <a:prstGeom prst="rect">
            <a:avLst/>
          </a:prstGeom>
          <a:noFill/>
        </p:spPr>
        <p:txBody>
          <a:bodyPr wrap="square" rtlCol="0">
            <a:spAutoFit/>
          </a:bodyPr>
          <a:lstStyle/>
          <a:p>
            <a:r>
              <a:rPr lang="zh-CN" altLang="en-US" dirty="0"/>
              <a:t>下面，我们将会介绍两种投资策略，从初级到高级。</a:t>
            </a:r>
            <a:endParaRPr lang="en-US" altLang="zh-CN" dirty="0"/>
          </a:p>
          <a:p>
            <a:endParaRPr lang="en-US" altLang="zh-CN" dirty="0"/>
          </a:p>
          <a:p>
            <a:endParaRPr lang="en-US" altLang="zh-CN" dirty="0"/>
          </a:p>
          <a:p>
            <a:r>
              <a:rPr lang="zh-CN" altLang="en-US" dirty="0"/>
              <a:t>初学者：往往是刚接触加密货币，从他人经历或网络中得知加密货币的暴利而心动</a:t>
            </a:r>
            <a:endParaRPr lang="en-US" altLang="zh-CN" dirty="0"/>
          </a:p>
          <a:p>
            <a:endParaRPr lang="en-US" altLang="zh-CN" dirty="0"/>
          </a:p>
          <a:p>
            <a:r>
              <a:rPr lang="zh-CN" altLang="en-US" dirty="0"/>
              <a:t>经验老道的投资手：具有一定的投资学基础和强大稳定的心理</a:t>
            </a:r>
            <a:endParaRPr lang="en-US" altLang="zh-CN" dirty="0"/>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11</a:t>
            </a:fld>
            <a:endParaRPr lang="zh-CN" altLang="en-US"/>
          </a:p>
        </p:txBody>
      </p:sp>
      <p:sp>
        <p:nvSpPr>
          <p:cNvPr id="3" name="文本框 2"/>
          <p:cNvSpPr txBox="1"/>
          <p:nvPr/>
        </p:nvSpPr>
        <p:spPr>
          <a:xfrm>
            <a:off x="491055" y="525348"/>
            <a:ext cx="10607417" cy="583565"/>
          </a:xfrm>
          <a:prstGeom prst="rect">
            <a:avLst/>
          </a:prstGeom>
          <a:noFill/>
        </p:spPr>
        <p:txBody>
          <a:bodyPr wrap="square">
            <a:spAutoFit/>
          </a:bodyPr>
          <a:lstStyle/>
          <a:p>
            <a:pPr fontAlgn="auto">
              <a:spcBef>
                <a:spcPts val="0"/>
              </a:spcBef>
              <a:spcAft>
                <a:spcPts val="0"/>
              </a:spcAft>
              <a:defRPr/>
            </a:pP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初学者的加密货币投资策略：</a:t>
            </a:r>
          </a:p>
        </p:txBody>
      </p:sp>
      <p:sp>
        <p:nvSpPr>
          <p:cNvPr id="9" name="文本框 8"/>
          <p:cNvSpPr txBox="1"/>
          <p:nvPr/>
        </p:nvSpPr>
        <p:spPr>
          <a:xfrm>
            <a:off x="491054" y="1622176"/>
            <a:ext cx="10347275" cy="369332"/>
          </a:xfrm>
          <a:prstGeom prst="rect">
            <a:avLst/>
          </a:prstGeom>
          <a:noFill/>
        </p:spPr>
        <p:txBody>
          <a:bodyPr wrap="square">
            <a:spAutoFit/>
          </a:bodyPr>
          <a:lstStyle/>
          <a:p>
            <a:r>
              <a:rPr lang="zh-CN" altLang="en-US" b="0" i="0" dirty="0">
                <a:solidFill>
                  <a:srgbClr val="191B1F"/>
                </a:solidFill>
                <a:effectLst/>
                <a:latin typeface="-apple-system"/>
              </a:rPr>
              <a:t>作为初学者，最好从更简单的</a:t>
            </a:r>
            <a:r>
              <a:rPr lang="zh-CN" altLang="en-US" b="0" i="0" u="none" strike="noStrike" dirty="0">
                <a:solidFill>
                  <a:srgbClr val="09408E"/>
                </a:solidFill>
                <a:effectLst/>
                <a:latin typeface="-apple-system"/>
                <a:hlinkClick r:id="rId2"/>
              </a:rPr>
              <a:t>被动投资</a:t>
            </a:r>
            <a:r>
              <a:rPr lang="zh-CN" altLang="en-US" b="0" i="0" dirty="0">
                <a:solidFill>
                  <a:srgbClr val="191B1F"/>
                </a:solidFill>
                <a:effectLst/>
                <a:latin typeface="-apple-system"/>
              </a:rPr>
              <a:t>策略开始。这可以增强您的知识，而无需在早期承担太多风险。</a:t>
            </a:r>
            <a:endParaRPr lang="zh-CN" altLang="en-US" dirty="0"/>
          </a:p>
        </p:txBody>
      </p:sp>
      <p:sp>
        <p:nvSpPr>
          <p:cNvPr id="10" name="文本框 9"/>
          <p:cNvSpPr txBox="1"/>
          <p:nvPr/>
        </p:nvSpPr>
        <p:spPr>
          <a:xfrm>
            <a:off x="491054" y="2400106"/>
            <a:ext cx="10033511" cy="369332"/>
          </a:xfrm>
          <a:prstGeom prst="rect">
            <a:avLst/>
          </a:prstGeom>
          <a:noFill/>
        </p:spPr>
        <p:txBody>
          <a:bodyPr wrap="square">
            <a:spAutoFit/>
          </a:bodyPr>
          <a:lstStyle/>
          <a:p>
            <a:r>
              <a:rPr lang="zh-CN" altLang="en-US" b="0" i="0" dirty="0">
                <a:solidFill>
                  <a:srgbClr val="191B1F"/>
                </a:solidFill>
                <a:effectLst/>
                <a:latin typeface="-apple-system"/>
              </a:rPr>
              <a:t>对于大多数新手投资者来说，先进的主动交易方法往往会失败。在尝试跑步之前先走会更明智！</a:t>
            </a:r>
            <a:endParaRPr lang="zh-CN" altLang="en-US" dirty="0"/>
          </a:p>
        </p:txBody>
      </p:sp>
      <p:sp>
        <p:nvSpPr>
          <p:cNvPr id="12" name="文本框 11"/>
          <p:cNvSpPr txBox="1"/>
          <p:nvPr/>
        </p:nvSpPr>
        <p:spPr>
          <a:xfrm>
            <a:off x="491054" y="3667942"/>
            <a:ext cx="9827322" cy="2308324"/>
          </a:xfrm>
          <a:prstGeom prst="rect">
            <a:avLst/>
          </a:prstGeom>
          <a:noFill/>
        </p:spPr>
        <p:txBody>
          <a:bodyPr wrap="square">
            <a:spAutoFit/>
          </a:bodyPr>
          <a:lstStyle/>
          <a:p>
            <a:pPr algn="l"/>
            <a:r>
              <a:rPr lang="en-US" altLang="zh-CN" b="0" i="0" dirty="0">
                <a:solidFill>
                  <a:srgbClr val="191B1F"/>
                </a:solidFill>
                <a:effectLst/>
                <a:latin typeface="-apple-system"/>
              </a:rPr>
              <a:t>1</a:t>
            </a:r>
            <a:r>
              <a:rPr lang="zh-CN" altLang="en-US" b="0" i="0" dirty="0">
                <a:solidFill>
                  <a:srgbClr val="191B1F"/>
                </a:solidFill>
                <a:effectLst/>
                <a:latin typeface="-apple-system"/>
              </a:rPr>
              <a:t>、买入并持有（</a:t>
            </a:r>
            <a:r>
              <a:rPr lang="en-US" altLang="zh-CN" b="0" i="0" dirty="0">
                <a:solidFill>
                  <a:srgbClr val="191B1F"/>
                </a:solidFill>
                <a:effectLst/>
                <a:latin typeface="-apple-system"/>
              </a:rPr>
              <a:t>HODL</a:t>
            </a:r>
            <a:r>
              <a:rPr lang="zh-CN" altLang="en-US" b="0" i="0" dirty="0">
                <a:solidFill>
                  <a:srgbClr val="191B1F"/>
                </a:solidFill>
                <a:effectLst/>
                <a:latin typeface="-apple-system"/>
              </a:rPr>
              <a:t>）</a:t>
            </a:r>
          </a:p>
          <a:p>
            <a:pPr algn="l"/>
            <a:r>
              <a:rPr lang="zh-CN" altLang="en-US" b="1" i="0" dirty="0">
                <a:solidFill>
                  <a:srgbClr val="191B1F"/>
                </a:solidFill>
                <a:effectLst/>
                <a:latin typeface="-apple-system"/>
              </a:rPr>
              <a:t>这个简单的策略涉及</a:t>
            </a:r>
            <a:r>
              <a:rPr lang="zh-CN" altLang="en-US" b="0" i="0" dirty="0">
                <a:solidFill>
                  <a:srgbClr val="191B1F"/>
                </a:solidFill>
                <a:effectLst/>
                <a:latin typeface="-apple-system"/>
              </a:rPr>
              <a:t>*</a:t>
            </a:r>
            <a:endParaRPr lang="en-US" altLang="zh-CN" b="0" i="0" dirty="0">
              <a:solidFill>
                <a:srgbClr val="191B1F"/>
              </a:solidFill>
              <a:effectLst/>
              <a:latin typeface="-apple-system"/>
            </a:endParaRPr>
          </a:p>
          <a:p>
            <a:pPr algn="l"/>
            <a:endParaRPr lang="zh-CN" altLang="en-US" b="0" i="0" dirty="0">
              <a:solidFill>
                <a:srgbClr val="191B1F"/>
              </a:solidFill>
              <a:effectLst/>
              <a:latin typeface="-apple-system"/>
            </a:endParaRPr>
          </a:p>
          <a:p>
            <a:pPr algn="l">
              <a:buFont typeface="Arial" panose="020B0604020202020204" pitchFamily="34" charset="0"/>
              <a:buChar char="•"/>
            </a:pPr>
            <a:r>
              <a:rPr lang="zh-CN" altLang="en-US" b="0" i="0" dirty="0">
                <a:solidFill>
                  <a:srgbClr val="191B1F"/>
                </a:solidFill>
                <a:effectLst/>
                <a:latin typeface="-apple-system"/>
              </a:rPr>
              <a:t>购买比特币和</a:t>
            </a:r>
            <a:r>
              <a:rPr lang="zh-CN" altLang="en-US" b="0" i="0" u="none" strike="noStrike" dirty="0">
                <a:solidFill>
                  <a:srgbClr val="09408E"/>
                </a:solidFill>
                <a:effectLst/>
                <a:latin typeface="-apple-system"/>
                <a:hlinkClick r:id="rId3"/>
              </a:rPr>
              <a:t>以太坊</a:t>
            </a:r>
            <a:r>
              <a:rPr lang="zh-CN" altLang="en-US" b="0" i="0" dirty="0">
                <a:solidFill>
                  <a:srgbClr val="191B1F"/>
                </a:solidFill>
                <a:effectLst/>
                <a:latin typeface="-apple-system"/>
              </a:rPr>
              <a:t>等成熟的加密货币</a:t>
            </a:r>
            <a:endParaRPr lang="en-US" altLang="zh-CN" b="0" i="0" dirty="0">
              <a:solidFill>
                <a:srgbClr val="191B1F"/>
              </a:solidFill>
              <a:effectLst/>
              <a:latin typeface="-apple-system"/>
            </a:endParaRPr>
          </a:p>
          <a:p>
            <a:pPr algn="l">
              <a:buFont typeface="Arial" panose="020B0604020202020204" pitchFamily="34" charset="0"/>
              <a:buChar char="•"/>
            </a:pPr>
            <a:endParaRPr lang="zh-CN" altLang="en-US" b="0" i="0" dirty="0">
              <a:solidFill>
                <a:srgbClr val="191B1F"/>
              </a:solidFill>
              <a:effectLst/>
              <a:latin typeface="-apple-system"/>
            </a:endParaRPr>
          </a:p>
          <a:p>
            <a:pPr algn="l">
              <a:buFont typeface="Arial" panose="020B0604020202020204" pitchFamily="34" charset="0"/>
              <a:buChar char="•"/>
            </a:pPr>
            <a:r>
              <a:rPr lang="zh-CN" altLang="en-US" b="1" i="0" dirty="0">
                <a:solidFill>
                  <a:srgbClr val="191B1F"/>
                </a:solidFill>
                <a:effectLst/>
                <a:latin typeface="-apple-system"/>
                <a:hlinkClick r:id="rId4"/>
              </a:rPr>
              <a:t>长期持有</a:t>
            </a:r>
            <a:r>
              <a:rPr lang="zh-CN" altLang="en-US" b="0" i="0" dirty="0">
                <a:solidFill>
                  <a:srgbClr val="191B1F"/>
                </a:solidFill>
                <a:effectLst/>
                <a:latin typeface="-apple-system"/>
              </a:rPr>
              <a:t>它们作为一种“买了就忘记”的投资</a:t>
            </a:r>
            <a:endParaRPr lang="en-US" altLang="zh-CN" b="0" i="0" dirty="0">
              <a:solidFill>
                <a:srgbClr val="191B1F"/>
              </a:solidFill>
              <a:effectLst/>
              <a:latin typeface="-apple-system"/>
            </a:endParaRPr>
          </a:p>
          <a:p>
            <a:pPr algn="l">
              <a:buFont typeface="Arial" panose="020B0604020202020204" pitchFamily="34" charset="0"/>
              <a:buChar char="•"/>
            </a:pPr>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a:t>
            </a:r>
            <a:r>
              <a:rPr lang="en-US" altLang="zh-CN" b="0" i="0" dirty="0">
                <a:solidFill>
                  <a:srgbClr val="191B1F"/>
                </a:solidFill>
                <a:effectLst/>
                <a:latin typeface="-apple-system"/>
              </a:rPr>
              <a:t>HODL”</a:t>
            </a:r>
            <a:r>
              <a:rPr lang="zh-CN" altLang="en-US" b="0" i="0" dirty="0">
                <a:solidFill>
                  <a:srgbClr val="191B1F"/>
                </a:solidFill>
                <a:effectLst/>
                <a:latin typeface="-apple-system"/>
              </a:rPr>
              <a:t>的口号告诉投资者在市场波动中要坚持下去，不要惊慌。</a:t>
            </a:r>
          </a:p>
        </p:txBody>
      </p:sp>
      <p:sp>
        <p:nvSpPr>
          <p:cNvPr id="14" name="文本框 13"/>
          <p:cNvSpPr txBox="1"/>
          <p:nvPr/>
        </p:nvSpPr>
        <p:spPr>
          <a:xfrm>
            <a:off x="491054" y="3193714"/>
            <a:ext cx="6096000" cy="369332"/>
          </a:xfrm>
          <a:prstGeom prst="rect">
            <a:avLst/>
          </a:prstGeom>
          <a:noFill/>
        </p:spPr>
        <p:txBody>
          <a:bodyPr wrap="square">
            <a:spAutoFit/>
          </a:bodyPr>
          <a:lstStyle/>
          <a:p>
            <a:r>
              <a:rPr lang="zh-CN" altLang="en-US" b="0" i="0" dirty="0">
                <a:solidFill>
                  <a:srgbClr val="191B1F"/>
                </a:solidFill>
                <a:effectLst/>
                <a:latin typeface="-apple-system"/>
              </a:rPr>
              <a:t>以下是一些最重要的入门方法。</a:t>
            </a:r>
            <a:endParaRPr lang="zh-CN" altLang="en-US" dirty="0"/>
          </a:p>
        </p:txBody>
      </p:sp>
      <p:pic>
        <p:nvPicPr>
          <p:cNvPr id="5122" name="Picture 2" descr="可靠的懒人投资法：平均成本法/定期定额投资法(Dollar Cost Averaging) - YouTub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9975" y="3037288"/>
            <a:ext cx="4568258" cy="2569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12</a:t>
            </a:fld>
            <a:endParaRPr lang="zh-CN" altLang="en-US"/>
          </a:p>
        </p:txBody>
      </p:sp>
      <p:sp>
        <p:nvSpPr>
          <p:cNvPr id="3" name="文本框 2"/>
          <p:cNvSpPr txBox="1"/>
          <p:nvPr/>
        </p:nvSpPr>
        <p:spPr>
          <a:xfrm>
            <a:off x="491055" y="525348"/>
            <a:ext cx="10607417" cy="584775"/>
          </a:xfrm>
          <a:prstGeom prst="rect">
            <a:avLst/>
          </a:prstGeom>
          <a:noFill/>
        </p:spPr>
        <p:txBody>
          <a:bodyPr wrap="square">
            <a:spAutoFit/>
          </a:bodyPr>
          <a:lstStyle/>
          <a:p>
            <a:pPr>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1</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、买入并持有（</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HODL</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a:t>
            </a:r>
          </a:p>
        </p:txBody>
      </p:sp>
      <p:sp>
        <p:nvSpPr>
          <p:cNvPr id="11" name="文本框 10"/>
          <p:cNvSpPr txBox="1"/>
          <p:nvPr/>
        </p:nvSpPr>
        <p:spPr>
          <a:xfrm>
            <a:off x="491055" y="2323566"/>
            <a:ext cx="5604946" cy="2031325"/>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191B1F"/>
                </a:solidFill>
                <a:effectLst/>
                <a:latin typeface="-apple-system"/>
              </a:rPr>
              <a:t>简单性</a:t>
            </a:r>
            <a:r>
              <a:rPr lang="en-US" altLang="zh-CN" b="0" i="0" dirty="0">
                <a:solidFill>
                  <a:srgbClr val="191B1F"/>
                </a:solidFill>
                <a:effectLst/>
                <a:latin typeface="-apple-system"/>
              </a:rPr>
              <a:t>——</a:t>
            </a:r>
            <a:r>
              <a:rPr lang="zh-CN" altLang="en-US" b="0" i="0" dirty="0">
                <a:solidFill>
                  <a:srgbClr val="191B1F"/>
                </a:solidFill>
                <a:effectLst/>
                <a:latin typeface="-apple-system"/>
              </a:rPr>
              <a:t>对于初学者来说很容易实现</a:t>
            </a:r>
            <a:endParaRPr lang="en-US" altLang="zh-CN" b="0" i="0" dirty="0">
              <a:solidFill>
                <a:srgbClr val="191B1F"/>
              </a:solidFill>
              <a:effectLst/>
              <a:latin typeface="-apple-system"/>
            </a:endParaRPr>
          </a:p>
          <a:p>
            <a:pPr algn="l">
              <a:buFont typeface="Arial" panose="020B0604020202020204" pitchFamily="34" charset="0"/>
              <a:buChar char="•"/>
            </a:pPr>
            <a:endParaRPr lang="zh-CN" altLang="en-US" b="0" i="0" dirty="0">
              <a:solidFill>
                <a:srgbClr val="191B1F"/>
              </a:solidFill>
              <a:effectLst/>
              <a:latin typeface="-apple-system"/>
            </a:endParaRPr>
          </a:p>
          <a:p>
            <a:pPr algn="l">
              <a:buFont typeface="Arial" panose="020B0604020202020204" pitchFamily="34" charset="0"/>
              <a:buChar char="•"/>
            </a:pPr>
            <a:r>
              <a:rPr lang="zh-CN" altLang="en-US" b="0" i="0" dirty="0">
                <a:solidFill>
                  <a:srgbClr val="191B1F"/>
                </a:solidFill>
                <a:effectLst/>
                <a:latin typeface="-apple-system"/>
              </a:rPr>
              <a:t>交易费用低</a:t>
            </a:r>
            <a:r>
              <a:rPr lang="en-US" altLang="zh-CN" b="0" i="0" dirty="0">
                <a:solidFill>
                  <a:srgbClr val="191B1F"/>
                </a:solidFill>
                <a:effectLst/>
                <a:latin typeface="-apple-system"/>
              </a:rPr>
              <a:t>——</a:t>
            </a:r>
            <a:r>
              <a:rPr lang="zh-CN" altLang="en-US" b="0" i="0" dirty="0">
                <a:solidFill>
                  <a:srgbClr val="191B1F"/>
                </a:solidFill>
                <a:effectLst/>
                <a:latin typeface="-apple-system"/>
              </a:rPr>
              <a:t>不频繁的买卖可以最大限度的减少交易费用。</a:t>
            </a:r>
            <a:endParaRPr lang="en-US" altLang="zh-CN" b="0" i="0" dirty="0">
              <a:solidFill>
                <a:srgbClr val="191B1F"/>
              </a:solidFill>
              <a:effectLst/>
              <a:latin typeface="-apple-system"/>
            </a:endParaRPr>
          </a:p>
          <a:p>
            <a:pPr algn="l"/>
            <a:endParaRPr lang="zh-CN" altLang="en-US" b="0" i="0" dirty="0">
              <a:solidFill>
                <a:srgbClr val="191B1F"/>
              </a:solidFill>
              <a:effectLst/>
              <a:latin typeface="-apple-system"/>
            </a:endParaRPr>
          </a:p>
          <a:p>
            <a:pPr algn="l">
              <a:buFont typeface="Arial" panose="020B0604020202020204" pitchFamily="34" charset="0"/>
              <a:buChar char="•"/>
            </a:pPr>
            <a:r>
              <a:rPr lang="zh-CN" altLang="en-US" b="0" i="0" dirty="0">
                <a:solidFill>
                  <a:srgbClr val="191B1F"/>
                </a:solidFill>
                <a:effectLst/>
                <a:latin typeface="-apple-system"/>
              </a:rPr>
              <a:t>税收效率</a:t>
            </a:r>
            <a:r>
              <a:rPr lang="en-US" altLang="zh-CN" b="0" i="0" dirty="0">
                <a:solidFill>
                  <a:srgbClr val="191B1F"/>
                </a:solidFill>
                <a:effectLst/>
                <a:latin typeface="-apple-system"/>
              </a:rPr>
              <a:t>——</a:t>
            </a:r>
            <a:r>
              <a:rPr lang="zh-CN" altLang="en-US" b="0" i="0" dirty="0">
                <a:solidFill>
                  <a:srgbClr val="191B1F"/>
                </a:solidFill>
                <a:effectLst/>
                <a:latin typeface="-apple-system"/>
              </a:rPr>
              <a:t>降低</a:t>
            </a:r>
            <a:r>
              <a:rPr lang="zh-CN" altLang="en-US" b="0" i="0" u="none" strike="noStrike" dirty="0">
                <a:solidFill>
                  <a:srgbClr val="09408E"/>
                </a:solidFill>
                <a:effectLst/>
                <a:latin typeface="-apple-system"/>
                <a:hlinkClick r:id="rId3"/>
              </a:rPr>
              <a:t>资本利得税</a:t>
            </a:r>
            <a:r>
              <a:rPr lang="zh-CN" altLang="en-US" b="0" i="0" dirty="0">
                <a:solidFill>
                  <a:srgbClr val="191B1F"/>
                </a:solidFill>
                <a:effectLst/>
                <a:latin typeface="-apple-system"/>
              </a:rPr>
              <a:t>，因为你没有积极进行进出交易。</a:t>
            </a:r>
          </a:p>
        </p:txBody>
      </p:sp>
      <p:sp>
        <p:nvSpPr>
          <p:cNvPr id="5" name="文本框 4"/>
          <p:cNvSpPr txBox="1"/>
          <p:nvPr/>
        </p:nvSpPr>
        <p:spPr>
          <a:xfrm>
            <a:off x="553808" y="1626168"/>
            <a:ext cx="5676663" cy="369332"/>
          </a:xfrm>
          <a:prstGeom prst="rect">
            <a:avLst/>
          </a:prstGeom>
          <a:noFill/>
        </p:spPr>
        <p:txBody>
          <a:bodyPr wrap="square" rtlCol="0">
            <a:spAutoFit/>
          </a:bodyPr>
          <a:lstStyle/>
          <a:p>
            <a:r>
              <a:rPr lang="zh-CN" altLang="en-US" b="1" dirty="0"/>
              <a:t>我们要意识到 </a:t>
            </a:r>
            <a:r>
              <a:rPr lang="en-US" altLang="zh-CN" b="1" dirty="0"/>
              <a:t>——</a:t>
            </a:r>
            <a:r>
              <a:rPr lang="zh-CN" altLang="en-US" b="1" dirty="0"/>
              <a:t>买卖是需要交易费用的！！！</a:t>
            </a:r>
          </a:p>
        </p:txBody>
      </p:sp>
      <p:sp>
        <p:nvSpPr>
          <p:cNvPr id="13" name="文本框 12"/>
          <p:cNvSpPr txBox="1"/>
          <p:nvPr/>
        </p:nvSpPr>
        <p:spPr>
          <a:xfrm>
            <a:off x="491055" y="4682957"/>
            <a:ext cx="10795510" cy="1754326"/>
          </a:xfrm>
          <a:prstGeom prst="rect">
            <a:avLst/>
          </a:prstGeom>
          <a:noFill/>
        </p:spPr>
        <p:txBody>
          <a:bodyPr wrap="square">
            <a:spAutoFit/>
          </a:bodyPr>
          <a:lstStyle/>
          <a:p>
            <a:pPr algn="l"/>
            <a:r>
              <a:rPr lang="zh-CN" altLang="en-US" b="0" i="0" dirty="0">
                <a:solidFill>
                  <a:srgbClr val="191B1F"/>
                </a:solidFill>
                <a:effectLst/>
                <a:latin typeface="-apple-system"/>
              </a:rPr>
              <a:t>购买并持有加密货币投资是明智的，因为它消除了情绪因素。您承诺长期投资，而不必担心每日价格变化。</a:t>
            </a:r>
            <a:endParaRPr lang="en-US" altLang="zh-CN" b="0" i="0" dirty="0">
              <a:solidFill>
                <a:srgbClr val="191B1F"/>
              </a:solidFill>
              <a:effectLst/>
              <a:latin typeface="-apple-system"/>
            </a:endParaRPr>
          </a:p>
          <a:p>
            <a:pPr algn="l"/>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只需确保您预先进行适当的研究，以选择具有长期潜力的基本面强大的加密资产。然后让时间和复利发挥作用！</a:t>
            </a:r>
            <a:endParaRPr lang="en-US" altLang="zh-CN" b="0" i="0" dirty="0">
              <a:solidFill>
                <a:srgbClr val="191B1F"/>
              </a:solidFill>
              <a:effectLst/>
              <a:latin typeface="-apple-system"/>
            </a:endParaRPr>
          </a:p>
          <a:p>
            <a:pPr algn="l"/>
            <a:endParaRPr lang="en-US" altLang="zh-CN" dirty="0">
              <a:solidFill>
                <a:srgbClr val="191B1F"/>
              </a:solidFill>
              <a:latin typeface="-apple-system"/>
            </a:endParaRPr>
          </a:p>
          <a:p>
            <a:pPr algn="l"/>
            <a:r>
              <a:rPr lang="zh-CN" altLang="en-US" b="0" i="0" dirty="0">
                <a:solidFill>
                  <a:srgbClr val="191B1F"/>
                </a:solidFill>
                <a:effectLst/>
                <a:latin typeface="-apple-system"/>
              </a:rPr>
              <a:t>以比特币为例，因其去中心化，不可篡改，有限发行等特点，这在技术上其就是一种基本面强大的资产。</a:t>
            </a: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12575"/>
            <a:ext cx="5342965" cy="39577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13</a:t>
            </a:fld>
            <a:endParaRPr lang="zh-CN" altLang="en-US"/>
          </a:p>
        </p:txBody>
      </p:sp>
      <p:sp>
        <p:nvSpPr>
          <p:cNvPr id="3" name="文本框 2"/>
          <p:cNvSpPr txBox="1"/>
          <p:nvPr/>
        </p:nvSpPr>
        <p:spPr>
          <a:xfrm>
            <a:off x="491055" y="525348"/>
            <a:ext cx="10607417" cy="584775"/>
          </a:xfrm>
          <a:prstGeom prst="rect">
            <a:avLst/>
          </a:prstGeom>
          <a:noFill/>
        </p:spPr>
        <p:txBody>
          <a:bodyPr wrap="square">
            <a:spAutoFit/>
          </a:bodyPr>
          <a:lstStyle/>
          <a:p>
            <a:pPr>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1</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、买入并持有（</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HODL</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a:t>
            </a:r>
          </a:p>
        </p:txBody>
      </p:sp>
      <p:sp>
        <p:nvSpPr>
          <p:cNvPr id="4" name="文本框 3"/>
          <p:cNvSpPr txBox="1"/>
          <p:nvPr/>
        </p:nvSpPr>
        <p:spPr>
          <a:xfrm>
            <a:off x="623504" y="4622822"/>
            <a:ext cx="7906871" cy="923330"/>
          </a:xfrm>
          <a:prstGeom prst="rect">
            <a:avLst/>
          </a:prstGeom>
          <a:noFill/>
        </p:spPr>
        <p:txBody>
          <a:bodyPr wrap="square" rtlCol="0">
            <a:spAutoFit/>
          </a:bodyPr>
          <a:lstStyle/>
          <a:p>
            <a:r>
              <a:rPr lang="zh-CN" altLang="en-US" dirty="0"/>
              <a:t>长期持有≠不管不顾</a:t>
            </a:r>
            <a:endParaRPr lang="en-US" altLang="zh-CN" dirty="0"/>
          </a:p>
          <a:p>
            <a:r>
              <a:rPr lang="zh-CN" altLang="en-US" dirty="0"/>
              <a:t>长期投资并不代表买了比特币后就放任不管，等到了时间再去取出。根据货币的收益情况适度地止盈或者追加，和长期持有并不矛盾。</a:t>
            </a:r>
          </a:p>
        </p:txBody>
      </p:sp>
      <p:sp>
        <p:nvSpPr>
          <p:cNvPr id="14" name="文本框 13"/>
          <p:cNvSpPr txBox="1"/>
          <p:nvPr/>
        </p:nvSpPr>
        <p:spPr>
          <a:xfrm>
            <a:off x="623504" y="1478535"/>
            <a:ext cx="9906000" cy="1200329"/>
          </a:xfrm>
          <a:prstGeom prst="rect">
            <a:avLst/>
          </a:prstGeom>
          <a:noFill/>
        </p:spPr>
        <p:txBody>
          <a:bodyPr wrap="square">
            <a:spAutoFit/>
          </a:bodyPr>
          <a:lstStyle/>
          <a:p>
            <a:pPr algn="l"/>
            <a:r>
              <a:rPr lang="zh-CN" altLang="en-US" b="0" i="0" dirty="0">
                <a:solidFill>
                  <a:srgbClr val="101423"/>
                </a:solidFill>
                <a:effectLst/>
                <a:latin typeface="Biaodian Pro Sans GB"/>
              </a:rPr>
              <a:t>投资货币时间长了我们都知道，大家都喜欢能快速的赚到钱，做一下波段赚上一笔差价的快感始终会诱惑我们。但是，波段来波段去，最后发现成功的概率和失败的概率差不多五五开，最后白忙活一场没赚钱还得搭上交易费用，甚至亏损也有可能。和赌博一样，除非赚上一笔就不玩了，如果持续玩下去必输无疑！</a:t>
            </a:r>
            <a:endParaRPr lang="en-US" altLang="zh-CN" b="0" i="0" dirty="0">
              <a:solidFill>
                <a:srgbClr val="101423"/>
              </a:solidFill>
              <a:effectLst/>
              <a:latin typeface="Biaodian Pro Sans GB"/>
            </a:endParaRPr>
          </a:p>
        </p:txBody>
      </p:sp>
      <p:sp>
        <p:nvSpPr>
          <p:cNvPr id="15" name="文本框 14"/>
          <p:cNvSpPr txBox="1"/>
          <p:nvPr/>
        </p:nvSpPr>
        <p:spPr>
          <a:xfrm>
            <a:off x="596153" y="2846543"/>
            <a:ext cx="10999694" cy="1754326"/>
          </a:xfrm>
          <a:prstGeom prst="rect">
            <a:avLst/>
          </a:prstGeom>
          <a:noFill/>
        </p:spPr>
        <p:txBody>
          <a:bodyPr wrap="square" rtlCol="0">
            <a:spAutoFit/>
          </a:bodyPr>
          <a:lstStyle/>
          <a:p>
            <a:r>
              <a:rPr lang="zh-CN" altLang="en-US" dirty="0"/>
              <a:t>从巴菲特自述的农场投资里面衍生出一个玩笑的比喻</a:t>
            </a:r>
            <a:r>
              <a:rPr lang="en-US" altLang="zh-CN" dirty="0"/>
              <a:t>:</a:t>
            </a:r>
          </a:p>
          <a:p>
            <a:r>
              <a:rPr lang="zh-CN" altLang="en-US" dirty="0"/>
              <a:t>假如市场是一个精神病人，有时他报价很高，有时报价很低，无论你出售或是买入都不会影响一个精神病人的报价，他从来都不会逼你。</a:t>
            </a:r>
            <a:r>
              <a:rPr lang="zh-CN" altLang="en-US" b="0" i="0" dirty="0">
                <a:solidFill>
                  <a:srgbClr val="101423"/>
                </a:solidFill>
                <a:effectLst/>
                <a:latin typeface="Biaodian Pro Sans GB"/>
              </a:rPr>
              <a:t>你可以不搭理他</a:t>
            </a:r>
            <a:r>
              <a:rPr lang="zh-CN" altLang="en-US" dirty="0"/>
              <a:t>，</a:t>
            </a:r>
            <a:r>
              <a:rPr lang="zh-CN" altLang="en-US" b="0" i="0" dirty="0">
                <a:solidFill>
                  <a:srgbClr val="101423"/>
                </a:solidFill>
                <a:effectLst/>
                <a:latin typeface="Biaodian Pro Sans GB"/>
              </a:rPr>
              <a:t>就怕你自己逼自己</a:t>
            </a:r>
            <a:r>
              <a:rPr lang="zh-CN" altLang="en-US" dirty="0"/>
              <a:t>。</a:t>
            </a:r>
            <a:r>
              <a:rPr lang="zh-CN" altLang="en-US" b="0" i="0" dirty="0">
                <a:solidFill>
                  <a:srgbClr val="101423"/>
                </a:solidFill>
                <a:effectLst/>
                <a:latin typeface="Biaodian Pro Sans GB"/>
              </a:rPr>
              <a:t>这明明是币市的巨大好处</a:t>
            </a:r>
            <a:r>
              <a:rPr lang="zh-CN" altLang="en-US" dirty="0"/>
              <a:t>，</a:t>
            </a:r>
            <a:r>
              <a:rPr lang="zh-CN" altLang="en-US" b="0" i="0" dirty="0">
                <a:solidFill>
                  <a:srgbClr val="101423"/>
                </a:solidFill>
                <a:effectLst/>
                <a:latin typeface="Biaodian Pro Sans GB"/>
              </a:rPr>
              <a:t>但是在很多人那里</a:t>
            </a:r>
            <a:r>
              <a:rPr lang="zh-CN" altLang="en-US" dirty="0"/>
              <a:t>，</a:t>
            </a:r>
            <a:r>
              <a:rPr lang="zh-CN" altLang="en-US" b="0" i="0" dirty="0">
                <a:solidFill>
                  <a:srgbClr val="101423"/>
                </a:solidFill>
                <a:effectLst/>
                <a:latin typeface="Biaodian Pro Sans GB"/>
              </a:rPr>
              <a:t>这巨大的好处却变成了一种诅咒</a:t>
            </a:r>
            <a:r>
              <a:rPr lang="zh-CN" altLang="en-US" dirty="0"/>
              <a:t>，</a:t>
            </a:r>
            <a:r>
              <a:rPr lang="zh-CN" altLang="en-US" b="0" i="0" dirty="0">
                <a:solidFill>
                  <a:srgbClr val="101423"/>
                </a:solidFill>
                <a:effectLst/>
                <a:latin typeface="Biaodian Pro Sans GB"/>
              </a:rPr>
              <a:t>反而导致他们亏钱</a:t>
            </a:r>
            <a:r>
              <a:rPr lang="zh-CN" altLang="en-US" dirty="0"/>
              <a:t>。</a:t>
            </a:r>
            <a:r>
              <a:rPr lang="zh-CN" altLang="en-US" b="0" i="0" dirty="0">
                <a:solidFill>
                  <a:srgbClr val="101423"/>
                </a:solidFill>
                <a:effectLst/>
                <a:latin typeface="Biaodian Pro Sans GB"/>
              </a:rPr>
              <a:t>他们总想预测这位精神病邻居明天</a:t>
            </a:r>
            <a:r>
              <a:rPr lang="zh-CN" altLang="en-US" dirty="0"/>
              <a:t>、</a:t>
            </a:r>
            <a:r>
              <a:rPr lang="zh-CN" altLang="en-US" b="0" i="0" dirty="0">
                <a:solidFill>
                  <a:srgbClr val="101423"/>
                </a:solidFill>
                <a:effectLst/>
                <a:latin typeface="Biaodian Pro Sans GB"/>
              </a:rPr>
              <a:t>下周或者下个月会报出什么价</a:t>
            </a:r>
            <a:r>
              <a:rPr lang="zh-CN" altLang="en-US" dirty="0"/>
              <a:t>，</a:t>
            </a:r>
            <a:r>
              <a:rPr lang="zh-CN" altLang="en-US" b="0" i="0" dirty="0">
                <a:solidFill>
                  <a:srgbClr val="101423"/>
                </a:solidFill>
                <a:effectLst/>
                <a:latin typeface="Biaodian Pro Sans GB"/>
              </a:rPr>
              <a:t>结果把自己也搞成精神病。</a:t>
            </a:r>
            <a:br>
              <a:rPr lang="zh-CN" altLang="en-US" dirty="0"/>
            </a:br>
            <a:endParaRPr lang="zh-CN" altLang="en-US" dirty="0"/>
          </a:p>
        </p:txBody>
      </p:sp>
      <p:pic>
        <p:nvPicPr>
          <p:cNvPr id="4098" name="Picture 2" descr="平均成本法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1567" y="4011456"/>
            <a:ext cx="3439023" cy="21460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14</a:t>
            </a:fld>
            <a:endParaRPr lang="zh-CN" altLang="en-US"/>
          </a:p>
        </p:txBody>
      </p:sp>
      <p:sp>
        <p:nvSpPr>
          <p:cNvPr id="3" name="文本框 2"/>
          <p:cNvSpPr txBox="1"/>
          <p:nvPr/>
        </p:nvSpPr>
        <p:spPr>
          <a:xfrm>
            <a:off x="491055" y="525348"/>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2.</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平均成本法（</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DCA</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a:t>
            </a:r>
          </a:p>
        </p:txBody>
      </p:sp>
      <p:sp>
        <p:nvSpPr>
          <p:cNvPr id="4" name="文本框 3"/>
          <p:cNvSpPr txBox="1"/>
          <p:nvPr/>
        </p:nvSpPr>
        <p:spPr>
          <a:xfrm>
            <a:off x="699246" y="1813557"/>
            <a:ext cx="6322040" cy="923330"/>
          </a:xfrm>
          <a:prstGeom prst="rect">
            <a:avLst/>
          </a:prstGeom>
          <a:noFill/>
        </p:spPr>
        <p:txBody>
          <a:bodyPr wrap="square" rtlCol="0">
            <a:spAutoFit/>
          </a:bodyPr>
          <a:lstStyle/>
          <a:p>
            <a:r>
              <a:rPr lang="zh-CN" altLang="en-US" dirty="0"/>
              <a:t>面对价格波动性极强但是从长远看在波动上升的比特币，我们选择了购入并长期持有的投资策略，但是</a:t>
            </a:r>
            <a:r>
              <a:rPr lang="zh-CN" altLang="en-US" b="1" dirty="0"/>
              <a:t>什么时候购入</a:t>
            </a:r>
            <a:r>
              <a:rPr lang="zh-CN" altLang="en-US" dirty="0"/>
              <a:t>对于初学者也是难题</a:t>
            </a:r>
          </a:p>
        </p:txBody>
      </p:sp>
      <p:sp>
        <p:nvSpPr>
          <p:cNvPr id="11" name="文本框 10"/>
          <p:cNvSpPr txBox="1"/>
          <p:nvPr/>
        </p:nvSpPr>
        <p:spPr>
          <a:xfrm>
            <a:off x="699245" y="3913973"/>
            <a:ext cx="8825754" cy="2308324"/>
          </a:xfrm>
          <a:prstGeom prst="rect">
            <a:avLst/>
          </a:prstGeom>
          <a:noFill/>
        </p:spPr>
        <p:txBody>
          <a:bodyPr wrap="square">
            <a:spAutoFit/>
          </a:bodyPr>
          <a:lstStyle/>
          <a:p>
            <a:pPr algn="l"/>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平均成本意味着定期向您选择的加密货币投资固定的美元金额，例如每周日 </a:t>
            </a:r>
            <a:r>
              <a:rPr lang="en-US" altLang="zh-CN" b="0" i="0" dirty="0">
                <a:solidFill>
                  <a:srgbClr val="191B1F"/>
                </a:solidFill>
                <a:effectLst/>
                <a:latin typeface="-apple-system"/>
              </a:rPr>
              <a:t>100 </a:t>
            </a:r>
            <a:r>
              <a:rPr lang="zh-CN" altLang="en-US" b="0" i="0" dirty="0">
                <a:solidFill>
                  <a:srgbClr val="191B1F"/>
                </a:solidFill>
                <a:effectLst/>
                <a:latin typeface="-apple-system"/>
              </a:rPr>
              <a:t>美元。</a:t>
            </a:r>
          </a:p>
          <a:p>
            <a:pPr algn="l"/>
            <a:r>
              <a:rPr lang="zh-CN" altLang="en-US" b="0" i="0" dirty="0">
                <a:solidFill>
                  <a:srgbClr val="191B1F"/>
                </a:solidFill>
                <a:effectLst/>
                <a:latin typeface="-apple-system"/>
              </a:rPr>
              <a:t>无论市场走势如何，您都坚持这个固定投资金额。</a:t>
            </a:r>
            <a:endParaRPr lang="en-US" altLang="zh-CN" b="0" i="0" dirty="0">
              <a:solidFill>
                <a:srgbClr val="191B1F"/>
              </a:solidFill>
              <a:effectLst/>
              <a:latin typeface="-apple-system"/>
            </a:endParaRPr>
          </a:p>
          <a:p>
            <a:pPr algn="l"/>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因此，您可以每周投资 </a:t>
            </a:r>
            <a:r>
              <a:rPr lang="en-US" altLang="zh-CN" b="0" i="0" dirty="0">
                <a:solidFill>
                  <a:srgbClr val="191B1F"/>
                </a:solidFill>
                <a:effectLst/>
                <a:latin typeface="-apple-system"/>
              </a:rPr>
              <a:t>200 </a:t>
            </a:r>
            <a:r>
              <a:rPr lang="zh-CN" altLang="en-US" b="0" i="0" dirty="0">
                <a:solidFill>
                  <a:srgbClr val="191B1F"/>
                </a:solidFill>
                <a:effectLst/>
                <a:latin typeface="-apple-system"/>
              </a:rPr>
              <a:t>美元，持续 </a:t>
            </a:r>
            <a:r>
              <a:rPr lang="en-US" altLang="zh-CN" b="0" i="0" dirty="0">
                <a:solidFill>
                  <a:srgbClr val="191B1F"/>
                </a:solidFill>
                <a:effectLst/>
                <a:latin typeface="-apple-system"/>
              </a:rPr>
              <a:t>50 </a:t>
            </a:r>
            <a:r>
              <a:rPr lang="zh-CN" altLang="en-US" b="0" i="0" dirty="0">
                <a:solidFill>
                  <a:srgbClr val="191B1F"/>
                </a:solidFill>
                <a:effectLst/>
                <a:latin typeface="-apple-system"/>
              </a:rPr>
              <a:t>周，而不是一次性投资 </a:t>
            </a:r>
            <a:r>
              <a:rPr lang="en-US" altLang="zh-CN" b="0" i="0" dirty="0">
                <a:solidFill>
                  <a:srgbClr val="191B1F"/>
                </a:solidFill>
                <a:effectLst/>
                <a:latin typeface="-apple-system"/>
              </a:rPr>
              <a:t>10,000 </a:t>
            </a:r>
            <a:r>
              <a:rPr lang="zh-CN" altLang="en-US" b="0" i="0" dirty="0">
                <a:solidFill>
                  <a:srgbClr val="191B1F"/>
                </a:solidFill>
                <a:effectLst/>
                <a:latin typeface="-apple-system"/>
              </a:rPr>
              <a:t>美元到比特币。这意味着：</a:t>
            </a:r>
          </a:p>
          <a:p>
            <a:pPr marL="742950" lvl="1" indent="-285750" algn="l">
              <a:buFont typeface="Arial" panose="020B0604020202020204" pitchFamily="34" charset="0"/>
              <a:buChar char="•"/>
            </a:pPr>
            <a:r>
              <a:rPr lang="zh-CN" altLang="en-US" b="0" i="1" dirty="0">
                <a:solidFill>
                  <a:srgbClr val="191B1F"/>
                </a:solidFill>
                <a:effectLst/>
                <a:latin typeface="-apple-system"/>
              </a:rPr>
              <a:t>几周后，您会在比特币价格上涨时购买</a:t>
            </a:r>
            <a:endParaRPr lang="zh-CN" altLang="en-US" b="0" i="0" dirty="0">
              <a:solidFill>
                <a:srgbClr val="191B1F"/>
              </a:solidFill>
              <a:effectLst/>
              <a:latin typeface="-apple-system"/>
            </a:endParaRPr>
          </a:p>
          <a:p>
            <a:pPr marL="742950" lvl="1" indent="-285750" algn="l">
              <a:buFont typeface="Arial" panose="020B0604020202020204" pitchFamily="34" charset="0"/>
              <a:buChar char="•"/>
            </a:pPr>
            <a:r>
              <a:rPr lang="zh-CN" altLang="en-US" b="0" i="1" dirty="0">
                <a:solidFill>
                  <a:srgbClr val="191B1F"/>
                </a:solidFill>
                <a:effectLst/>
                <a:latin typeface="-apple-system"/>
              </a:rPr>
              <a:t>其他几周你会在价格下跌时购买</a:t>
            </a:r>
            <a:endParaRPr lang="zh-CN" altLang="en-US" b="0" i="0" dirty="0">
              <a:solidFill>
                <a:srgbClr val="191B1F"/>
              </a:solidFill>
              <a:effectLst/>
              <a:latin typeface="-apple-system"/>
            </a:endParaRPr>
          </a:p>
        </p:txBody>
      </p:sp>
      <p:pic>
        <p:nvPicPr>
          <p:cNvPr id="3074" name="Picture 2" descr="平均成本法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809" y="1362441"/>
            <a:ext cx="4557380" cy="269844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FF88B0B-2459-4CB8-A897-147A5E08CB0E}"/>
              </a:ext>
            </a:extLst>
          </p:cNvPr>
          <p:cNvSpPr txBox="1"/>
          <p:nvPr/>
        </p:nvSpPr>
        <p:spPr>
          <a:xfrm>
            <a:off x="699245" y="3226683"/>
            <a:ext cx="6898983" cy="646331"/>
          </a:xfrm>
          <a:prstGeom prst="rect">
            <a:avLst/>
          </a:prstGeom>
          <a:noFill/>
        </p:spPr>
        <p:txBody>
          <a:bodyPr wrap="square" rtlCol="0">
            <a:spAutoFit/>
          </a:bodyPr>
          <a:lstStyle/>
          <a:p>
            <a:r>
              <a:rPr lang="zh-CN" altLang="en-US" b="0" i="0" dirty="0">
                <a:solidFill>
                  <a:srgbClr val="191B1F"/>
                </a:solidFill>
                <a:effectLst/>
                <a:latin typeface="-apple-system"/>
              </a:rPr>
              <a:t>平均成本法 </a:t>
            </a:r>
            <a:r>
              <a:rPr lang="en-US" altLang="zh-CN" b="0" i="0" dirty="0">
                <a:solidFill>
                  <a:srgbClr val="191B1F"/>
                </a:solidFill>
                <a:effectLst/>
                <a:latin typeface="-apple-system"/>
              </a:rPr>
              <a:t>(DCA) </a:t>
            </a:r>
            <a:r>
              <a:rPr lang="zh-CN" altLang="en-US" b="0" i="0" dirty="0">
                <a:solidFill>
                  <a:srgbClr val="191B1F"/>
                </a:solidFill>
                <a:effectLst/>
                <a:latin typeface="-apple-system"/>
              </a:rPr>
              <a:t>通过发挥波动性的作用来增强</a:t>
            </a:r>
            <a:r>
              <a:rPr lang="zh-CN" altLang="en-US" b="0" i="0" u="none" strike="noStrike" dirty="0">
                <a:solidFill>
                  <a:srgbClr val="09408E"/>
                </a:solidFill>
                <a:effectLst/>
                <a:latin typeface="-apple-system"/>
                <a:hlinkClick r:id="rId4"/>
              </a:rPr>
              <a:t>买入并持有策略</a:t>
            </a:r>
            <a:r>
              <a:rPr lang="zh-CN" altLang="en-US" b="0" i="0" dirty="0">
                <a:solidFill>
                  <a:srgbClr val="191B1F"/>
                </a:solidFill>
                <a:effectLst/>
                <a:latin typeface="-apple-system"/>
              </a:rPr>
              <a:t>。</a:t>
            </a:r>
            <a:endParaRPr lang="en-US" altLang="zh-CN" b="0" i="0" dirty="0">
              <a:solidFill>
                <a:srgbClr val="191B1F"/>
              </a:solidFill>
              <a:effectLst/>
              <a:latin typeface="-apple-system"/>
            </a:endParaRPr>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15</a:t>
            </a:fld>
            <a:endParaRPr lang="zh-CN" altLang="en-US"/>
          </a:p>
        </p:txBody>
      </p:sp>
      <p:sp>
        <p:nvSpPr>
          <p:cNvPr id="3" name="文本框 2"/>
          <p:cNvSpPr txBox="1"/>
          <p:nvPr/>
        </p:nvSpPr>
        <p:spPr>
          <a:xfrm>
            <a:off x="491055" y="525348"/>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2.</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平均成本法（</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DCA</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a:t>
            </a:r>
          </a:p>
        </p:txBody>
      </p:sp>
      <p:sp>
        <p:nvSpPr>
          <p:cNvPr id="8" name="文本框 7"/>
          <p:cNvSpPr txBox="1"/>
          <p:nvPr/>
        </p:nvSpPr>
        <p:spPr>
          <a:xfrm>
            <a:off x="491055" y="2041755"/>
            <a:ext cx="8787416" cy="2308324"/>
          </a:xfrm>
          <a:prstGeom prst="rect">
            <a:avLst/>
          </a:prstGeom>
          <a:noFill/>
        </p:spPr>
        <p:txBody>
          <a:bodyPr wrap="square">
            <a:spAutoFit/>
          </a:bodyPr>
          <a:lstStyle/>
          <a:p>
            <a:pPr algn="l"/>
            <a:r>
              <a:rPr lang="zh-CN" altLang="en-US" b="0" i="0" dirty="0">
                <a:solidFill>
                  <a:srgbClr val="191B1F"/>
                </a:solidFill>
                <a:effectLst/>
                <a:latin typeface="-apple-system"/>
              </a:rPr>
              <a:t>随着时间的推移，</a:t>
            </a:r>
            <a:r>
              <a:rPr lang="zh-CN" altLang="en-US" b="1" i="0" dirty="0">
                <a:solidFill>
                  <a:srgbClr val="191B1F"/>
                </a:solidFill>
                <a:effectLst/>
                <a:latin typeface="-apple-system"/>
              </a:rPr>
              <a:t>峰值和谷值应该趋于平均</a:t>
            </a:r>
            <a:r>
              <a:rPr lang="zh-CN" altLang="en-US" b="0" i="0" dirty="0">
                <a:solidFill>
                  <a:srgbClr val="191B1F"/>
                </a:solidFill>
                <a:effectLst/>
                <a:latin typeface="-apple-system"/>
              </a:rPr>
              <a:t>。</a:t>
            </a:r>
            <a:endParaRPr lang="en-US" altLang="zh-CN" b="0" i="0" dirty="0">
              <a:solidFill>
                <a:srgbClr val="191B1F"/>
              </a:solidFill>
              <a:effectLst/>
              <a:latin typeface="-apple-system"/>
            </a:endParaRPr>
          </a:p>
          <a:p>
            <a:pPr algn="l"/>
            <a:endParaRPr lang="en-US" altLang="zh-CN" b="0" i="0" dirty="0">
              <a:solidFill>
                <a:srgbClr val="191B1F"/>
              </a:solidFill>
              <a:effectLst/>
              <a:latin typeface="-apple-system"/>
            </a:endParaRPr>
          </a:p>
          <a:p>
            <a:pPr algn="l"/>
            <a:r>
              <a:rPr lang="zh-CN" altLang="en-US" b="0" i="0" dirty="0">
                <a:solidFill>
                  <a:srgbClr val="191B1F"/>
                </a:solidFill>
                <a:effectLst/>
                <a:latin typeface="-apple-system"/>
              </a:rPr>
              <a:t>通过逐步进行固定购买，您的总平均成本基础往往会低于价格高峰期间一次性购买的成本。</a:t>
            </a:r>
            <a:endParaRPr lang="en-US" altLang="zh-CN" b="0" i="0" dirty="0">
              <a:solidFill>
                <a:srgbClr val="191B1F"/>
              </a:solidFill>
              <a:effectLst/>
              <a:latin typeface="-apple-system"/>
            </a:endParaRPr>
          </a:p>
          <a:p>
            <a:pPr algn="l"/>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除了较低的平均入场价格外，</a:t>
            </a:r>
            <a:r>
              <a:rPr lang="en-US" altLang="zh-CN" b="0" i="0" dirty="0">
                <a:solidFill>
                  <a:srgbClr val="191B1F"/>
                </a:solidFill>
                <a:effectLst/>
                <a:latin typeface="-apple-system"/>
              </a:rPr>
              <a:t>DCA </a:t>
            </a:r>
            <a:r>
              <a:rPr lang="zh-CN" altLang="en-US" b="0" i="0" dirty="0">
                <a:solidFill>
                  <a:srgbClr val="191B1F"/>
                </a:solidFill>
                <a:effectLst/>
                <a:latin typeface="-apple-system"/>
              </a:rPr>
              <a:t>还有助于减少对您的持股进行微观管理的冲动。无需猜测</a:t>
            </a:r>
            <a:r>
              <a:rPr lang="en-US" altLang="zh-CN" b="0" i="0" dirty="0">
                <a:solidFill>
                  <a:srgbClr val="191B1F"/>
                </a:solidFill>
                <a:effectLst/>
                <a:latin typeface="-apple-system"/>
              </a:rPr>
              <a:t>——</a:t>
            </a:r>
            <a:r>
              <a:rPr lang="zh-CN" altLang="en-US" b="0" i="0" dirty="0">
                <a:solidFill>
                  <a:srgbClr val="191B1F"/>
                </a:solidFill>
                <a:effectLst/>
                <a:latin typeface="-apple-system"/>
              </a:rPr>
              <a:t>您只需每周或每月投资预设金额即可。</a:t>
            </a:r>
            <a:endParaRPr lang="en-US" altLang="zh-CN" b="0" i="0" dirty="0">
              <a:solidFill>
                <a:srgbClr val="191B1F"/>
              </a:solidFill>
              <a:effectLst/>
              <a:latin typeface="-apple-system"/>
            </a:endParaRPr>
          </a:p>
          <a:p>
            <a:pPr algn="l"/>
            <a:endParaRPr lang="zh-CN" altLang="en-US" b="0" i="0" dirty="0">
              <a:solidFill>
                <a:srgbClr val="191B1F"/>
              </a:solidFill>
              <a:effectLst/>
              <a:latin typeface="-apple-system"/>
            </a:endParaRPr>
          </a:p>
        </p:txBody>
      </p:sp>
      <p:sp>
        <p:nvSpPr>
          <p:cNvPr id="7" name="文本框 6"/>
          <p:cNvSpPr txBox="1"/>
          <p:nvPr/>
        </p:nvSpPr>
        <p:spPr>
          <a:xfrm>
            <a:off x="491055" y="1443318"/>
            <a:ext cx="8957745" cy="369332"/>
          </a:xfrm>
          <a:prstGeom prst="rect">
            <a:avLst/>
          </a:prstGeom>
          <a:noFill/>
        </p:spPr>
        <p:txBody>
          <a:bodyPr wrap="square" rtlCol="0">
            <a:spAutoFit/>
          </a:bodyPr>
          <a:lstStyle/>
          <a:p>
            <a:r>
              <a:rPr lang="zh-CN" altLang="en-US" dirty="0"/>
              <a:t>你既有可能在低谷时买入，也可能在峰值时买入，但是就比特币价格的波动性而言</a:t>
            </a:r>
          </a:p>
        </p:txBody>
      </p:sp>
      <p:sp>
        <p:nvSpPr>
          <p:cNvPr id="12" name="文本框 11"/>
          <p:cNvSpPr txBox="1"/>
          <p:nvPr/>
        </p:nvSpPr>
        <p:spPr>
          <a:xfrm>
            <a:off x="491055" y="4465349"/>
            <a:ext cx="6096000" cy="1200329"/>
          </a:xfrm>
          <a:prstGeom prst="rect">
            <a:avLst/>
          </a:prstGeom>
          <a:noFill/>
        </p:spPr>
        <p:txBody>
          <a:bodyPr wrap="square">
            <a:spAutoFit/>
          </a:bodyPr>
          <a:lstStyle/>
          <a:p>
            <a:pPr algn="l"/>
            <a:r>
              <a:rPr lang="zh-CN" altLang="en-US" b="1" i="0" dirty="0">
                <a:solidFill>
                  <a:srgbClr val="191B1F"/>
                </a:solidFill>
                <a:effectLst/>
                <a:latin typeface="-apple-system"/>
              </a:rPr>
              <a:t>平均成本法的要点</a:t>
            </a:r>
            <a:endParaRPr lang="zh-CN" altLang="en-US" b="0" i="0" dirty="0">
              <a:solidFill>
                <a:srgbClr val="191B1F"/>
              </a:solidFill>
              <a:effectLst/>
              <a:latin typeface="-apple-system"/>
            </a:endParaRPr>
          </a:p>
          <a:p>
            <a:pPr algn="l">
              <a:buFont typeface="Arial" panose="020B0604020202020204" pitchFamily="34" charset="0"/>
              <a:buChar char="•"/>
            </a:pPr>
            <a:r>
              <a:rPr lang="zh-CN" altLang="en-US" b="0" i="0" dirty="0">
                <a:solidFill>
                  <a:srgbClr val="191B1F"/>
                </a:solidFill>
                <a:effectLst/>
                <a:latin typeface="-apple-system"/>
              </a:rPr>
              <a:t>无论价格如何，定期投资固定金额</a:t>
            </a:r>
          </a:p>
          <a:p>
            <a:pPr algn="l">
              <a:buFont typeface="Arial" panose="020B0604020202020204" pitchFamily="34" charset="0"/>
              <a:buChar char="•"/>
            </a:pPr>
            <a:r>
              <a:rPr lang="zh-CN" altLang="en-US" b="0" i="0" dirty="0">
                <a:solidFill>
                  <a:srgbClr val="191B1F"/>
                </a:solidFill>
                <a:effectLst/>
                <a:latin typeface="-apple-system"/>
              </a:rPr>
              <a:t>有助于减少波动对入场价格的影响</a:t>
            </a:r>
          </a:p>
          <a:p>
            <a:pPr algn="l">
              <a:buFont typeface="Arial" panose="020B0604020202020204" pitchFamily="34" charset="0"/>
              <a:buChar char="•"/>
            </a:pPr>
            <a:r>
              <a:rPr lang="zh-CN" altLang="en-US" b="0" i="0" dirty="0">
                <a:solidFill>
                  <a:srgbClr val="191B1F"/>
                </a:solidFill>
                <a:effectLst/>
                <a:latin typeface="-apple-system"/>
              </a:rPr>
              <a:t>在没有市场时机的情况下强制投资纪律</a:t>
            </a:r>
          </a:p>
        </p:txBody>
      </p:sp>
      <p:pic>
        <p:nvPicPr>
          <p:cNvPr id="1026" name="Picture 2" descr="查看源图像">
            <a:extLst>
              <a:ext uri="{FF2B5EF4-FFF2-40B4-BE49-F238E27FC236}">
                <a16:creationId xmlns:a16="http://schemas.microsoft.com/office/drawing/2014/main" id="{75B4B056-60A0-4124-BA34-97B4C62D9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052" y="3841991"/>
            <a:ext cx="4841837" cy="28334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16</a:t>
            </a:fld>
            <a:endParaRPr lang="zh-CN" altLang="en-US"/>
          </a:p>
        </p:txBody>
      </p:sp>
      <p:sp>
        <p:nvSpPr>
          <p:cNvPr id="3" name="文本框 2"/>
          <p:cNvSpPr txBox="1"/>
          <p:nvPr/>
        </p:nvSpPr>
        <p:spPr>
          <a:xfrm>
            <a:off x="428301" y="525348"/>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3.</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投资组合多元化：</a:t>
            </a:r>
          </a:p>
        </p:txBody>
      </p:sp>
      <p:sp>
        <p:nvSpPr>
          <p:cNvPr id="9" name="文本框 8"/>
          <p:cNvSpPr txBox="1"/>
          <p:nvPr/>
        </p:nvSpPr>
        <p:spPr>
          <a:xfrm>
            <a:off x="349623" y="1394029"/>
            <a:ext cx="9233648" cy="369332"/>
          </a:xfrm>
          <a:prstGeom prst="rect">
            <a:avLst/>
          </a:prstGeom>
          <a:noFill/>
        </p:spPr>
        <p:txBody>
          <a:bodyPr wrap="square">
            <a:spAutoFit/>
          </a:bodyPr>
          <a:lstStyle/>
          <a:p>
            <a:pPr algn="l"/>
            <a:r>
              <a:rPr lang="zh-CN" altLang="en-US" b="0" i="0" dirty="0">
                <a:solidFill>
                  <a:srgbClr val="191B1F"/>
                </a:solidFill>
                <a:effectLst/>
                <a:latin typeface="-apple-system"/>
              </a:rPr>
              <a:t>“不要把所有鸡蛋放在同一个篮子里”这个永恒的建议也适用于加密货币投资。</a:t>
            </a:r>
          </a:p>
        </p:txBody>
      </p:sp>
      <p:sp>
        <p:nvSpPr>
          <p:cNvPr id="14" name="文本框 13"/>
          <p:cNvSpPr txBox="1"/>
          <p:nvPr/>
        </p:nvSpPr>
        <p:spPr>
          <a:xfrm>
            <a:off x="510989" y="2173958"/>
            <a:ext cx="6096000" cy="923330"/>
          </a:xfrm>
          <a:prstGeom prst="rect">
            <a:avLst/>
          </a:prstGeom>
          <a:noFill/>
        </p:spPr>
        <p:txBody>
          <a:bodyPr wrap="square">
            <a:spAutoFit/>
          </a:bodyPr>
          <a:lstStyle/>
          <a:p>
            <a:r>
              <a:rPr lang="zh-CN" altLang="en-US" b="0" i="0" dirty="0">
                <a:solidFill>
                  <a:srgbClr val="191B1F"/>
                </a:solidFill>
                <a:effectLst/>
                <a:latin typeface="-apple-system"/>
              </a:rPr>
              <a:t>目标是避免单个项目崩溃时遭到破坏。有些代币会在不同时间飙升，而另一些则会下跌。拥有一篮子资产可以消除波动性。</a:t>
            </a:r>
            <a:endParaRPr lang="zh-CN" altLang="en-US" dirty="0"/>
          </a:p>
        </p:txBody>
      </p:sp>
      <p:sp>
        <p:nvSpPr>
          <p:cNvPr id="16" name="文本框 15"/>
          <p:cNvSpPr txBox="1"/>
          <p:nvPr/>
        </p:nvSpPr>
        <p:spPr>
          <a:xfrm>
            <a:off x="510989" y="3291085"/>
            <a:ext cx="6096000" cy="646331"/>
          </a:xfrm>
          <a:prstGeom prst="rect">
            <a:avLst/>
          </a:prstGeom>
          <a:noFill/>
        </p:spPr>
        <p:txBody>
          <a:bodyPr wrap="square">
            <a:spAutoFit/>
          </a:bodyPr>
          <a:lstStyle/>
          <a:p>
            <a:r>
              <a:rPr lang="zh-CN" altLang="en-US" b="0" i="0" dirty="0">
                <a:solidFill>
                  <a:srgbClr val="191B1F"/>
                </a:solidFill>
                <a:effectLst/>
                <a:latin typeface="-apple-system"/>
              </a:rPr>
              <a:t>菜鸟常犯的一个错误是，全力投入投机性山寨币，希望能获得 </a:t>
            </a:r>
            <a:r>
              <a:rPr lang="en-US" altLang="zh-CN" b="0" i="0" dirty="0">
                <a:solidFill>
                  <a:srgbClr val="191B1F"/>
                </a:solidFill>
                <a:effectLst/>
                <a:latin typeface="-apple-system"/>
              </a:rPr>
              <a:t>100 </a:t>
            </a:r>
            <a:r>
              <a:rPr lang="zh-CN" altLang="en-US" b="0" i="0" dirty="0">
                <a:solidFill>
                  <a:srgbClr val="191B1F"/>
                </a:solidFill>
                <a:effectLst/>
                <a:latin typeface="-apple-system"/>
              </a:rPr>
              <a:t>倍的收益，但当价格暴跌 </a:t>
            </a:r>
            <a:r>
              <a:rPr lang="en-US" altLang="zh-CN" b="0" i="0" dirty="0">
                <a:solidFill>
                  <a:srgbClr val="191B1F"/>
                </a:solidFill>
                <a:effectLst/>
                <a:latin typeface="-apple-system"/>
              </a:rPr>
              <a:t>95% </a:t>
            </a:r>
            <a:r>
              <a:rPr lang="zh-CN" altLang="en-US" b="0" i="0" dirty="0">
                <a:solidFill>
                  <a:srgbClr val="191B1F"/>
                </a:solidFill>
                <a:effectLst/>
                <a:latin typeface="-apple-system"/>
              </a:rPr>
              <a:t>时，却会损失惨重。</a:t>
            </a:r>
            <a:endParaRPr lang="zh-CN" altLang="en-US" dirty="0"/>
          </a:p>
        </p:txBody>
      </p:sp>
      <p:sp>
        <p:nvSpPr>
          <p:cNvPr id="18" name="文本框 17"/>
          <p:cNvSpPr txBox="1"/>
          <p:nvPr/>
        </p:nvSpPr>
        <p:spPr>
          <a:xfrm>
            <a:off x="510989" y="4131214"/>
            <a:ext cx="6096000" cy="646331"/>
          </a:xfrm>
          <a:prstGeom prst="rect">
            <a:avLst/>
          </a:prstGeom>
          <a:noFill/>
        </p:spPr>
        <p:txBody>
          <a:bodyPr wrap="square">
            <a:spAutoFit/>
          </a:bodyPr>
          <a:lstStyle/>
          <a:p>
            <a:r>
              <a:rPr lang="zh-CN" altLang="en-US" b="0" i="0" dirty="0">
                <a:solidFill>
                  <a:srgbClr val="191B1F"/>
                </a:solidFill>
                <a:effectLst/>
                <a:latin typeface="-apple-system"/>
              </a:rPr>
              <a:t>虽然抛物线回报的诱惑很诱人，但您必须用更安全的选择来抵消它，以降低风险。</a:t>
            </a:r>
            <a:endParaRPr lang="zh-CN" altLang="en-US" dirty="0"/>
          </a:p>
        </p:txBody>
      </p:sp>
      <p:sp>
        <p:nvSpPr>
          <p:cNvPr id="20" name="文本框 19"/>
          <p:cNvSpPr txBox="1"/>
          <p:nvPr/>
        </p:nvSpPr>
        <p:spPr>
          <a:xfrm>
            <a:off x="510989" y="4863806"/>
            <a:ext cx="6096000" cy="1200329"/>
          </a:xfrm>
          <a:prstGeom prst="rect">
            <a:avLst/>
          </a:prstGeom>
          <a:noFill/>
        </p:spPr>
        <p:txBody>
          <a:bodyPr wrap="square">
            <a:spAutoFit/>
          </a:bodyPr>
          <a:lstStyle/>
          <a:p>
            <a:pPr algn="l"/>
            <a:r>
              <a:rPr lang="zh-CN" altLang="en-US" b="0" i="0" dirty="0">
                <a:solidFill>
                  <a:srgbClr val="191B1F"/>
                </a:solidFill>
                <a:effectLst/>
                <a:latin typeface="-apple-system"/>
              </a:rPr>
              <a:t>所以有了以下结论：</a:t>
            </a:r>
          </a:p>
          <a:p>
            <a:pPr algn="l"/>
            <a:r>
              <a:rPr lang="zh-CN" altLang="en-US" b="0" i="0" dirty="0">
                <a:solidFill>
                  <a:srgbClr val="191B1F"/>
                </a:solidFill>
                <a:effectLst/>
                <a:latin typeface="-apple-system"/>
              </a:rPr>
              <a:t>每个投资者都有不同的风险承受能力。只是不要投资任何您无法承受完全损失的资金！但</a:t>
            </a:r>
            <a:r>
              <a:rPr lang="zh-CN" altLang="en-US" b="0" i="0">
                <a:solidFill>
                  <a:srgbClr val="191B1F"/>
                </a:solidFill>
                <a:effectLst/>
                <a:latin typeface="-apple-system"/>
              </a:rPr>
              <a:t>即使是最激进</a:t>
            </a:r>
            <a:r>
              <a:rPr lang="zh-CN" altLang="en-US" b="0" i="0" dirty="0">
                <a:solidFill>
                  <a:srgbClr val="191B1F"/>
                </a:solidFill>
                <a:effectLst/>
                <a:latin typeface="-apple-system"/>
              </a:rPr>
              <a:t>的交易者也应该考虑加密货币配置的多样化。</a:t>
            </a:r>
          </a:p>
        </p:txBody>
      </p:sp>
      <p:pic>
        <p:nvPicPr>
          <p:cNvPr id="1026" name="Picture 2" descr="都说不要把所有的鸡蛋放在同一个篮子里，然而有一天所有装鸡蛋的篮子都翻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674" y="2308181"/>
            <a:ext cx="5004125" cy="3393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不要把鸡蛋放在一个篮子里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9575" y="732041"/>
            <a:ext cx="3238500" cy="1323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17</a:t>
            </a:fld>
            <a:endParaRPr lang="zh-CN" altLang="en-US"/>
          </a:p>
        </p:txBody>
      </p:sp>
      <p:sp>
        <p:nvSpPr>
          <p:cNvPr id="3" name="文本框 2"/>
          <p:cNvSpPr txBox="1"/>
          <p:nvPr/>
        </p:nvSpPr>
        <p:spPr>
          <a:xfrm>
            <a:off x="428301" y="525348"/>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3.</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投资组合多元化：</a:t>
            </a:r>
          </a:p>
        </p:txBody>
      </p:sp>
      <p:sp>
        <p:nvSpPr>
          <p:cNvPr id="10" name="文本框 9"/>
          <p:cNvSpPr txBox="1"/>
          <p:nvPr/>
        </p:nvSpPr>
        <p:spPr>
          <a:xfrm>
            <a:off x="453190" y="1637832"/>
            <a:ext cx="6096000" cy="2031325"/>
          </a:xfrm>
          <a:prstGeom prst="rect">
            <a:avLst/>
          </a:prstGeom>
          <a:noFill/>
        </p:spPr>
        <p:txBody>
          <a:bodyPr wrap="square">
            <a:spAutoFit/>
          </a:bodyPr>
          <a:lstStyle/>
          <a:p>
            <a:pPr algn="l"/>
            <a:r>
              <a:rPr lang="zh-CN" altLang="en-US" b="1" i="0" dirty="0">
                <a:solidFill>
                  <a:srgbClr val="191B1F"/>
                </a:solidFill>
                <a:effectLst/>
                <a:latin typeface="-apple-system"/>
              </a:rPr>
              <a:t>假设价值</a:t>
            </a:r>
            <a:r>
              <a:rPr lang="en-US" altLang="zh-CN" b="1" i="0" dirty="0">
                <a:solidFill>
                  <a:srgbClr val="191B1F"/>
                </a:solidFill>
                <a:effectLst/>
                <a:latin typeface="-apple-system"/>
              </a:rPr>
              <a:t>20</a:t>
            </a:r>
            <a:r>
              <a:rPr lang="zh-CN" altLang="en-US" b="1" i="0" dirty="0">
                <a:solidFill>
                  <a:srgbClr val="191B1F"/>
                </a:solidFill>
                <a:effectLst/>
                <a:latin typeface="-apple-system"/>
              </a:rPr>
              <a:t>，</a:t>
            </a:r>
            <a:r>
              <a:rPr lang="en-US" altLang="zh-CN" b="1" i="0" dirty="0">
                <a:solidFill>
                  <a:srgbClr val="191B1F"/>
                </a:solidFill>
                <a:effectLst/>
                <a:latin typeface="-apple-system"/>
              </a:rPr>
              <a:t>000</a:t>
            </a:r>
            <a:r>
              <a:rPr lang="zh-CN" altLang="en-US" b="1" i="0" dirty="0">
                <a:solidFill>
                  <a:srgbClr val="191B1F"/>
                </a:solidFill>
                <a:effectLst/>
                <a:latin typeface="-apple-system"/>
              </a:rPr>
              <a:t>美元的加密货币投资组合多元化的示例：</a:t>
            </a:r>
          </a:p>
          <a:p>
            <a:pPr algn="l">
              <a:buFont typeface="Arial" panose="020B0604020202020204" pitchFamily="34" charset="0"/>
              <a:buChar char="•"/>
            </a:pPr>
            <a:r>
              <a:rPr lang="en-US" altLang="zh-CN" b="1" i="0" dirty="0">
                <a:solidFill>
                  <a:srgbClr val="191B1F"/>
                </a:solidFill>
                <a:effectLst/>
                <a:latin typeface="-apple-system"/>
              </a:rPr>
              <a:t>50%</a:t>
            </a:r>
            <a:r>
              <a:rPr lang="zh-CN" altLang="en-US" b="1" i="0" dirty="0">
                <a:solidFill>
                  <a:srgbClr val="191B1F"/>
                </a:solidFill>
                <a:effectLst/>
                <a:latin typeface="-apple-system"/>
              </a:rPr>
              <a:t>比特币 </a:t>
            </a:r>
            <a:r>
              <a:rPr lang="en-US" altLang="zh-CN" b="1" i="0" dirty="0">
                <a:solidFill>
                  <a:srgbClr val="191B1F"/>
                </a:solidFill>
                <a:effectLst/>
                <a:latin typeface="-apple-system"/>
              </a:rPr>
              <a:t>+ 25%</a:t>
            </a:r>
            <a:r>
              <a:rPr lang="zh-CN" altLang="en-US" b="1" i="0" dirty="0">
                <a:solidFill>
                  <a:srgbClr val="191B1F"/>
                </a:solidFill>
                <a:effectLst/>
                <a:latin typeface="-apple-system"/>
              </a:rPr>
              <a:t>以太坊：大量配置两种蓝筹币，构成稳定的核心。</a:t>
            </a:r>
          </a:p>
          <a:p>
            <a:pPr algn="l">
              <a:buFont typeface="Arial" panose="020B0604020202020204" pitchFamily="34" charset="0"/>
              <a:buChar char="•"/>
            </a:pPr>
            <a:r>
              <a:rPr lang="en-US" altLang="zh-CN" b="1" i="0" dirty="0">
                <a:solidFill>
                  <a:srgbClr val="191B1F"/>
                </a:solidFill>
                <a:effectLst/>
                <a:latin typeface="-apple-system"/>
              </a:rPr>
              <a:t>15% </a:t>
            </a:r>
            <a:r>
              <a:rPr lang="zh-CN" altLang="en-US" b="1" i="0" dirty="0">
                <a:solidFill>
                  <a:srgbClr val="191B1F"/>
                </a:solidFill>
                <a:effectLst/>
                <a:latin typeface="-apple-system"/>
              </a:rPr>
              <a:t>顶级山寨币：</a:t>
            </a:r>
            <a:r>
              <a:rPr lang="en-US" altLang="zh-CN" b="1" i="0" dirty="0">
                <a:solidFill>
                  <a:srgbClr val="191B1F"/>
                </a:solidFill>
                <a:effectLst/>
                <a:latin typeface="-apple-system"/>
              </a:rPr>
              <a:t>Solana </a:t>
            </a:r>
            <a:r>
              <a:rPr lang="zh-CN" altLang="en-US" b="1" i="0" dirty="0">
                <a:solidFill>
                  <a:srgbClr val="191B1F"/>
                </a:solidFill>
                <a:effectLst/>
                <a:latin typeface="-apple-system"/>
              </a:rPr>
              <a:t>和 </a:t>
            </a:r>
            <a:r>
              <a:rPr lang="en-US" altLang="zh-CN" b="1" i="0" dirty="0" err="1">
                <a:solidFill>
                  <a:srgbClr val="191B1F"/>
                </a:solidFill>
                <a:effectLst/>
                <a:latin typeface="-apple-system"/>
              </a:rPr>
              <a:t>Polkadot</a:t>
            </a:r>
            <a:r>
              <a:rPr lang="en-US" altLang="zh-CN" b="1" i="0" dirty="0">
                <a:solidFill>
                  <a:srgbClr val="191B1F"/>
                </a:solidFill>
                <a:effectLst/>
                <a:latin typeface="-apple-system"/>
              </a:rPr>
              <a:t> </a:t>
            </a:r>
            <a:r>
              <a:rPr lang="zh-CN" altLang="en-US" b="1" i="0" dirty="0">
                <a:solidFill>
                  <a:srgbClr val="191B1F"/>
                </a:solidFill>
                <a:effectLst/>
                <a:latin typeface="-apple-system"/>
              </a:rPr>
              <a:t>等领先山寨币中的中等规模。</a:t>
            </a:r>
          </a:p>
          <a:p>
            <a:pPr algn="l">
              <a:buFont typeface="Arial" panose="020B0604020202020204" pitchFamily="34" charset="0"/>
              <a:buChar char="•"/>
            </a:pPr>
            <a:r>
              <a:rPr lang="en-US" altLang="zh-CN" b="1" i="0" dirty="0">
                <a:solidFill>
                  <a:srgbClr val="191B1F"/>
                </a:solidFill>
                <a:effectLst/>
                <a:latin typeface="-apple-system"/>
              </a:rPr>
              <a:t>5% </a:t>
            </a:r>
            <a:r>
              <a:rPr lang="zh-CN" altLang="en-US" b="1" i="0" dirty="0">
                <a:solidFill>
                  <a:srgbClr val="191B1F"/>
                </a:solidFill>
                <a:effectLst/>
                <a:latin typeface="-apple-system"/>
              </a:rPr>
              <a:t>微型股：具有登月潜力的高风险微型股中的微小位置。</a:t>
            </a:r>
          </a:p>
          <a:p>
            <a:pPr algn="l">
              <a:buFont typeface="Arial" panose="020B0604020202020204" pitchFamily="34" charset="0"/>
              <a:buChar char="•"/>
            </a:pPr>
            <a:r>
              <a:rPr lang="en-US" altLang="zh-CN" b="1" i="0" dirty="0">
                <a:solidFill>
                  <a:srgbClr val="191B1F"/>
                </a:solidFill>
                <a:effectLst/>
                <a:latin typeface="-apple-system"/>
              </a:rPr>
              <a:t>5% NFT </a:t>
            </a:r>
            <a:r>
              <a:rPr lang="zh-CN" altLang="en-US" b="1" i="0" dirty="0">
                <a:solidFill>
                  <a:srgbClr val="191B1F"/>
                </a:solidFill>
                <a:effectLst/>
                <a:latin typeface="-apple-system"/>
              </a:rPr>
              <a:t>代币：部分接触 </a:t>
            </a:r>
            <a:r>
              <a:rPr lang="en-US" altLang="zh-CN" b="1" i="0" dirty="0">
                <a:solidFill>
                  <a:srgbClr val="191B1F"/>
                </a:solidFill>
                <a:effectLst/>
                <a:latin typeface="-apple-system"/>
              </a:rPr>
              <a:t>NFT </a:t>
            </a:r>
            <a:r>
              <a:rPr lang="zh-CN" altLang="en-US" b="1" i="0" dirty="0">
                <a:solidFill>
                  <a:srgbClr val="191B1F"/>
                </a:solidFill>
                <a:effectLst/>
                <a:latin typeface="-apple-system"/>
              </a:rPr>
              <a:t>和 </a:t>
            </a:r>
            <a:r>
              <a:rPr lang="en-US" altLang="zh-CN" b="1" i="0" dirty="0">
                <a:solidFill>
                  <a:srgbClr val="191B1F"/>
                </a:solidFill>
                <a:effectLst/>
                <a:latin typeface="-apple-system"/>
              </a:rPr>
              <a:t>Metaverse </a:t>
            </a:r>
            <a:r>
              <a:rPr lang="zh-CN" altLang="en-US" b="1" i="0" dirty="0">
                <a:solidFill>
                  <a:srgbClr val="191B1F"/>
                </a:solidFill>
                <a:effectLst/>
                <a:latin typeface="-apple-system"/>
              </a:rPr>
              <a:t>类型的加密货币。</a:t>
            </a:r>
          </a:p>
        </p:txBody>
      </p:sp>
      <p:sp>
        <p:nvSpPr>
          <p:cNvPr id="12" name="文本框 11"/>
          <p:cNvSpPr txBox="1"/>
          <p:nvPr/>
        </p:nvSpPr>
        <p:spPr>
          <a:xfrm>
            <a:off x="476920" y="4455882"/>
            <a:ext cx="6096000" cy="646331"/>
          </a:xfrm>
          <a:prstGeom prst="rect">
            <a:avLst/>
          </a:prstGeom>
          <a:noFill/>
        </p:spPr>
        <p:txBody>
          <a:bodyPr wrap="square">
            <a:spAutoFit/>
          </a:bodyPr>
          <a:lstStyle/>
          <a:p>
            <a:r>
              <a:rPr lang="zh-CN" altLang="en-US" b="0" i="0" dirty="0">
                <a:solidFill>
                  <a:srgbClr val="191B1F"/>
                </a:solidFill>
                <a:effectLst/>
                <a:latin typeface="-apple-system"/>
              </a:rPr>
              <a:t>根据您自己的风险偏好调整组合</a:t>
            </a:r>
            <a:r>
              <a:rPr lang="zh-CN" altLang="en-US" dirty="0">
                <a:solidFill>
                  <a:srgbClr val="191B1F"/>
                </a:solidFill>
                <a:latin typeface="-apple-system"/>
              </a:rPr>
              <a:t>，</a:t>
            </a:r>
            <a:r>
              <a:rPr lang="zh-CN" altLang="en-US" b="0" i="0" dirty="0">
                <a:solidFill>
                  <a:srgbClr val="191B1F"/>
                </a:solidFill>
                <a:effectLst/>
                <a:latin typeface="-apple-system"/>
              </a:rPr>
              <a:t>拥有多样性可以保护你免受任何单一加密货币波动的影响。</a:t>
            </a:r>
            <a:endParaRPr lang="zh-CN" altLang="en-US" dirty="0"/>
          </a:p>
        </p:txBody>
      </p:sp>
      <p:pic>
        <p:nvPicPr>
          <p:cNvPr id="2050" name="Picture 2" descr="不要把鸡蛋放在一个篮子里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560" y="331203"/>
            <a:ext cx="4007840" cy="2954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不要把鸡蛋放在一个篮子里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429" y="3429000"/>
            <a:ext cx="3213420" cy="2525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18</a:t>
            </a:fld>
            <a:endParaRPr lang="zh-CN" altLang="en-US"/>
          </a:p>
        </p:txBody>
      </p:sp>
      <p:sp>
        <p:nvSpPr>
          <p:cNvPr id="3" name="文本框 2"/>
          <p:cNvSpPr txBox="1"/>
          <p:nvPr/>
        </p:nvSpPr>
        <p:spPr>
          <a:xfrm>
            <a:off x="428301" y="525348"/>
            <a:ext cx="10607417" cy="583565"/>
          </a:xfrm>
          <a:prstGeom prst="rect">
            <a:avLst/>
          </a:prstGeom>
          <a:noFill/>
        </p:spPr>
        <p:txBody>
          <a:bodyPr wrap="square">
            <a:spAutoFit/>
          </a:bodyPr>
          <a:lstStyle/>
          <a:p>
            <a:pPr fontAlgn="auto">
              <a:spcBef>
                <a:spcPts val="0"/>
              </a:spcBef>
              <a:spcAft>
                <a:spcPts val="0"/>
              </a:spcAft>
              <a:defRPr/>
            </a:pP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进阶的加密货币投资策略</a:t>
            </a:r>
          </a:p>
        </p:txBody>
      </p:sp>
      <p:sp>
        <p:nvSpPr>
          <p:cNvPr id="4" name="文本框 3"/>
          <p:cNvSpPr txBox="1"/>
          <p:nvPr/>
        </p:nvSpPr>
        <p:spPr>
          <a:xfrm>
            <a:off x="428301" y="1604682"/>
            <a:ext cx="5237393" cy="1030942"/>
          </a:xfrm>
          <a:prstGeom prst="rect">
            <a:avLst/>
          </a:prstGeom>
          <a:noFill/>
        </p:spPr>
        <p:txBody>
          <a:bodyPr wrap="square" rtlCol="0">
            <a:spAutoFit/>
          </a:bodyPr>
          <a:lstStyle/>
          <a:p>
            <a:endParaRPr lang="zh-CN" altLang="en-US" dirty="0"/>
          </a:p>
        </p:txBody>
      </p:sp>
      <p:pic>
        <p:nvPicPr>
          <p:cNvPr id="7170" name="Picture 2" descr="经验丰富者的加密货币投资策略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60" y="1604645"/>
            <a:ext cx="5315585" cy="34258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D7ED17D-E14E-BD3D-80E0-109DE853FFDB}"/>
              </a:ext>
            </a:extLst>
          </p:cNvPr>
          <p:cNvSpPr txBox="1"/>
          <p:nvPr/>
        </p:nvSpPr>
        <p:spPr>
          <a:xfrm>
            <a:off x="6341807" y="1826668"/>
            <a:ext cx="4965290" cy="3077766"/>
          </a:xfrm>
          <a:prstGeom prst="rect">
            <a:avLst/>
          </a:prstGeom>
          <a:noFill/>
        </p:spPr>
        <p:txBody>
          <a:bodyPr wrap="square" rtlCol="0">
            <a:spAutoFit/>
          </a:bodyPr>
          <a:lstStyle/>
          <a:p>
            <a:r>
              <a:rPr lang="zh-CN" altLang="en-US" dirty="0"/>
              <a:t>在投资市场，加密货币因其大开大合的波动性而常常被人们所诟病。</a:t>
            </a:r>
            <a:r>
              <a:rPr lang="zh-CN" altLang="en-US" b="0" i="0" dirty="0">
                <a:solidFill>
                  <a:srgbClr val="060607"/>
                </a:solidFill>
                <a:effectLst/>
                <a:latin typeface="-apple-system"/>
              </a:rPr>
              <a:t>这既带来了投资</a:t>
            </a:r>
            <a:r>
              <a:rPr lang="zh-CN" altLang="en-US" b="1" i="0" dirty="0">
                <a:solidFill>
                  <a:srgbClr val="060607"/>
                </a:solidFill>
                <a:effectLst/>
                <a:latin typeface="-apple-system"/>
              </a:rPr>
              <a:t>机会</a:t>
            </a:r>
            <a:r>
              <a:rPr lang="zh-CN" altLang="en-US" b="0" i="0" dirty="0">
                <a:solidFill>
                  <a:srgbClr val="060607"/>
                </a:solidFill>
                <a:effectLst/>
                <a:latin typeface="-apple-system"/>
              </a:rPr>
              <a:t>，也带来了</a:t>
            </a:r>
            <a:r>
              <a:rPr lang="zh-CN" altLang="en-US" b="1" i="0" dirty="0">
                <a:solidFill>
                  <a:srgbClr val="060607"/>
                </a:solidFill>
                <a:effectLst/>
                <a:latin typeface="-apple-system"/>
              </a:rPr>
              <a:t>风险</a:t>
            </a:r>
            <a:r>
              <a:rPr lang="zh-CN" altLang="en-US" b="0" i="0" dirty="0">
                <a:solidFill>
                  <a:srgbClr val="060607"/>
                </a:solidFill>
                <a:effectLst/>
                <a:latin typeface="-apple-system"/>
              </a:rPr>
              <a:t>！</a:t>
            </a:r>
            <a:endParaRPr lang="en-US" altLang="zh-CN" dirty="0"/>
          </a:p>
          <a:p>
            <a:r>
              <a:rPr lang="zh-CN" altLang="en-US" dirty="0"/>
              <a:t>我们能否利用其波动性实现获利呢？</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3200" dirty="0"/>
              <a:t>不妨用以下策略一试！</a:t>
            </a:r>
          </a:p>
        </p:txBody>
      </p:sp>
      <p:sp>
        <p:nvSpPr>
          <p:cNvPr id="6" name="文本框 5">
            <a:extLst>
              <a:ext uri="{FF2B5EF4-FFF2-40B4-BE49-F238E27FC236}">
                <a16:creationId xmlns:a16="http://schemas.microsoft.com/office/drawing/2014/main" id="{ADBDACFC-E205-D1CF-D4FA-401C838E5F61}"/>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 calcmode="lin" valueType="num">
                                      <p:cBhvr additive="base">
                                        <p:cTn id="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19</a:t>
            </a:fld>
            <a:endParaRPr lang="zh-CN" altLang="en-US"/>
          </a:p>
        </p:txBody>
      </p:sp>
      <p:sp>
        <p:nvSpPr>
          <p:cNvPr id="3" name="文本框 2"/>
          <p:cNvSpPr txBox="1"/>
          <p:nvPr/>
        </p:nvSpPr>
        <p:spPr>
          <a:xfrm>
            <a:off x="517948" y="480524"/>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1.</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波段交易</a:t>
            </a:r>
          </a:p>
        </p:txBody>
      </p:sp>
      <p:sp>
        <p:nvSpPr>
          <p:cNvPr id="10" name="文本框 9"/>
          <p:cNvSpPr txBox="1"/>
          <p:nvPr/>
        </p:nvSpPr>
        <p:spPr>
          <a:xfrm>
            <a:off x="518160" y="1239520"/>
            <a:ext cx="6210935" cy="920115"/>
          </a:xfrm>
          <a:prstGeom prst="rect">
            <a:avLst/>
          </a:prstGeom>
          <a:noFill/>
        </p:spPr>
        <p:txBody>
          <a:bodyPr wrap="square">
            <a:noAutofit/>
          </a:bodyPr>
          <a:lstStyle/>
          <a:p>
            <a:r>
              <a:rPr lang="zh-CN" altLang="en-US" sz="2000" b="1" i="0" dirty="0">
                <a:solidFill>
                  <a:srgbClr val="191B1F"/>
                </a:solidFill>
                <a:effectLst/>
                <a:latin typeface="-apple-system"/>
              </a:rPr>
              <a:t>波段交易是什么？</a:t>
            </a:r>
          </a:p>
          <a:p>
            <a:r>
              <a:rPr lang="zh-CN" altLang="en-US" sz="2400" b="0" i="0" dirty="0">
                <a:solidFill>
                  <a:srgbClr val="191B1F"/>
                </a:solidFill>
                <a:effectLst/>
                <a:latin typeface="-apple-system"/>
              </a:rPr>
              <a:t>通过市场上下波动来获取收益！</a:t>
            </a:r>
          </a:p>
          <a:p>
            <a:endParaRPr lang="zh-CN" altLang="en-US" sz="2400" dirty="0"/>
          </a:p>
        </p:txBody>
      </p:sp>
      <p:pic>
        <p:nvPicPr>
          <p:cNvPr id="5" name="图片 4"/>
          <p:cNvPicPr>
            <a:picLocks noChangeAspect="1"/>
          </p:cNvPicPr>
          <p:nvPr/>
        </p:nvPicPr>
        <p:blipFill>
          <a:blip r:embed="rId2"/>
          <a:stretch>
            <a:fillRect/>
          </a:stretch>
        </p:blipFill>
        <p:spPr>
          <a:xfrm>
            <a:off x="354965" y="2159635"/>
            <a:ext cx="6515735" cy="3166745"/>
          </a:xfrm>
          <a:prstGeom prst="rect">
            <a:avLst/>
          </a:prstGeom>
        </p:spPr>
      </p:pic>
      <p:sp>
        <p:nvSpPr>
          <p:cNvPr id="6" name="文本框 5"/>
          <p:cNvSpPr txBox="1"/>
          <p:nvPr/>
        </p:nvSpPr>
        <p:spPr>
          <a:xfrm>
            <a:off x="6985000" y="2703830"/>
            <a:ext cx="5051425" cy="2997835"/>
          </a:xfrm>
          <a:prstGeom prst="rect">
            <a:avLst/>
          </a:prstGeom>
          <a:noFill/>
        </p:spPr>
        <p:txBody>
          <a:bodyPr wrap="square" rtlCol="0">
            <a:noAutofit/>
          </a:bodyPr>
          <a:lstStyle/>
          <a:p>
            <a:r>
              <a:rPr lang="zh-CN" altLang="en-US"/>
              <a:t>波段主要有</a:t>
            </a:r>
            <a:r>
              <a:rPr lang="zh-CN" altLang="en-US" b="1"/>
              <a:t>波段</a:t>
            </a:r>
            <a:r>
              <a:rPr lang="zh-CN" altLang="en-US"/>
              <a:t>和</a:t>
            </a:r>
            <a:r>
              <a:rPr lang="zh-CN" altLang="en-US" b="1"/>
              <a:t>波动点</a:t>
            </a:r>
            <a:r>
              <a:rPr lang="zh-CN" altLang="en-US"/>
              <a:t>两个部分构成</a:t>
            </a:r>
          </a:p>
          <a:p>
            <a:endParaRPr lang="zh-CN" altLang="en-US"/>
          </a:p>
          <a:p>
            <a:r>
              <a:rPr lang="zh-CN" altLang="en-US"/>
              <a:t>持续时间以天或者周计算，通常不会超过一个月</a:t>
            </a:r>
          </a:p>
          <a:p>
            <a:endParaRPr lang="zh-CN" altLang="en-US"/>
          </a:p>
          <a:p>
            <a:r>
              <a:rPr lang="zh-CN" altLang="en-US"/>
              <a:t>从时间周期而言，</a:t>
            </a:r>
            <a:r>
              <a:rPr lang="zh-CN" altLang="en-US" dirty="0">
                <a:solidFill>
                  <a:srgbClr val="191B1F"/>
                </a:solidFill>
                <a:effectLst/>
                <a:latin typeface="-apple-system"/>
                <a:sym typeface="+mn-ea"/>
              </a:rPr>
              <a:t>比长期投资者更快地进出仓位，从获利而言，从收益来看比短期交易的收益更稳定</a:t>
            </a:r>
          </a:p>
          <a:p>
            <a:endParaRPr lang="zh-CN" altLang="en-US" dirty="0">
              <a:solidFill>
                <a:srgbClr val="191B1F"/>
              </a:solidFill>
              <a:effectLst/>
              <a:latin typeface="-apple-system"/>
              <a:sym typeface="+mn-ea"/>
            </a:endParaRPr>
          </a:p>
          <a:p>
            <a:endParaRPr lang="zh-CN" altLang="en-US" dirty="0">
              <a:solidFill>
                <a:srgbClr val="191B1F"/>
              </a:solidFill>
              <a:effectLst/>
              <a:latin typeface="-apple-system"/>
              <a:sym typeface="+mn-ea"/>
            </a:endParaRPr>
          </a:p>
        </p:txBody>
      </p:sp>
      <p:sp>
        <p:nvSpPr>
          <p:cNvPr id="4" name="文本框 3">
            <a:extLst>
              <a:ext uri="{FF2B5EF4-FFF2-40B4-BE49-F238E27FC236}">
                <a16:creationId xmlns:a16="http://schemas.microsoft.com/office/drawing/2014/main" id="{C680FA74-AAD5-569B-5F57-BDD4233495EA}"/>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down)">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120208" y="0"/>
            <a:ext cx="3792000" cy="6858000"/>
          </a:xfrm>
          <a:custGeom>
            <a:avLst/>
            <a:gdLst>
              <a:gd name="connsiteX0" fmla="*/ 0 w 9144000"/>
              <a:gd name="connsiteY0" fmla="*/ 0 h 123468"/>
              <a:gd name="connsiteX1" fmla="*/ 2286000 w 9144000"/>
              <a:gd name="connsiteY1" fmla="*/ 0 h 123468"/>
              <a:gd name="connsiteX2" fmla="*/ 4572000 w 9144000"/>
              <a:gd name="connsiteY2" fmla="*/ 0 h 123468"/>
              <a:gd name="connsiteX3" fmla="*/ 6858000 w 9144000"/>
              <a:gd name="connsiteY3" fmla="*/ 0 h 123468"/>
              <a:gd name="connsiteX4" fmla="*/ 9144000 w 9144000"/>
              <a:gd name="connsiteY4" fmla="*/ 0 h 123468"/>
              <a:gd name="connsiteX5" fmla="*/ 9144000 w 9144000"/>
              <a:gd name="connsiteY5" fmla="*/ 123468 h 123468"/>
              <a:gd name="connsiteX6" fmla="*/ 6858000 w 9144000"/>
              <a:gd name="connsiteY6" fmla="*/ 123468 h 123468"/>
              <a:gd name="connsiteX7" fmla="*/ 4572000 w 9144000"/>
              <a:gd name="connsiteY7" fmla="*/ 123468 h 123468"/>
              <a:gd name="connsiteX8" fmla="*/ 2286000 w 9144000"/>
              <a:gd name="connsiteY8" fmla="*/ 123468 h 123468"/>
              <a:gd name="connsiteX9" fmla="*/ 0 w 9144000"/>
              <a:gd name="connsiteY9" fmla="*/ 123468 h 12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123468">
                <a:moveTo>
                  <a:pt x="0" y="0"/>
                </a:moveTo>
                <a:lnTo>
                  <a:pt x="2286000" y="0"/>
                </a:lnTo>
                <a:lnTo>
                  <a:pt x="4572000" y="0"/>
                </a:lnTo>
                <a:lnTo>
                  <a:pt x="6858000" y="0"/>
                </a:lnTo>
                <a:lnTo>
                  <a:pt x="9144000" y="0"/>
                </a:lnTo>
                <a:lnTo>
                  <a:pt x="9144000" y="123468"/>
                </a:lnTo>
                <a:lnTo>
                  <a:pt x="6858000" y="123468"/>
                </a:lnTo>
                <a:lnTo>
                  <a:pt x="4572000" y="123468"/>
                </a:lnTo>
                <a:lnTo>
                  <a:pt x="2286000" y="123468"/>
                </a:lnTo>
                <a:lnTo>
                  <a:pt x="0" y="123468"/>
                </a:lnTo>
                <a:close/>
              </a:path>
            </a:pathLst>
          </a:custGeom>
          <a:solidFill>
            <a:schemeClr val="accent2"/>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zh-CN" altLang="en-US" sz="2400" b="1">
              <a:ln w="22225">
                <a:solidFill>
                  <a:schemeClr val="accent2"/>
                </a:solidFill>
                <a:prstDash val="solid"/>
              </a:ln>
              <a:solidFill>
                <a:schemeClr val="accent2">
                  <a:lumMod val="40000"/>
                  <a:lumOff val="60000"/>
                </a:schemeClr>
              </a:solidFill>
            </a:endParaRPr>
          </a:p>
        </p:txBody>
      </p:sp>
      <p:sp>
        <p:nvSpPr>
          <p:cNvPr id="3" name="任意多边形 2"/>
          <p:cNvSpPr/>
          <p:nvPr>
            <p:custDataLst>
              <p:tags r:id="rId1"/>
            </p:custDataLst>
          </p:nvPr>
        </p:nvSpPr>
        <p:spPr>
          <a:xfrm>
            <a:off x="5567182" y="1019214"/>
            <a:ext cx="724984" cy="647136"/>
          </a:xfrm>
          <a:custGeom>
            <a:avLst/>
            <a:gdLst>
              <a:gd name="connsiteX0" fmla="*/ 301824 w 1024400"/>
              <a:gd name="connsiteY0" fmla="*/ 0 h 914402"/>
              <a:gd name="connsiteX1" fmla="*/ 722014 w 1024400"/>
              <a:gd name="connsiteY1" fmla="*/ 0 h 914402"/>
              <a:gd name="connsiteX2" fmla="*/ 803051 w 1024400"/>
              <a:gd name="connsiteY2" fmla="*/ 46546 h 914402"/>
              <a:gd name="connsiteX3" fmla="*/ 1013145 w 1024400"/>
              <a:gd name="connsiteY3" fmla="*/ 410655 h 914402"/>
              <a:gd name="connsiteX4" fmla="*/ 1013145 w 1024400"/>
              <a:gd name="connsiteY4" fmla="*/ 503747 h 914402"/>
              <a:gd name="connsiteX5" fmla="*/ 803051 w 1024400"/>
              <a:gd name="connsiteY5" fmla="*/ 867856 h 914402"/>
              <a:gd name="connsiteX6" fmla="*/ 722014 w 1024400"/>
              <a:gd name="connsiteY6" fmla="*/ 914402 h 914402"/>
              <a:gd name="connsiteX7" fmla="*/ 301824 w 1024400"/>
              <a:gd name="connsiteY7" fmla="*/ 914402 h 914402"/>
              <a:gd name="connsiteX8" fmla="*/ 220787 w 1024400"/>
              <a:gd name="connsiteY8" fmla="*/ 867856 h 914402"/>
              <a:gd name="connsiteX9" fmla="*/ 10692 w 1024400"/>
              <a:gd name="connsiteY9" fmla="*/ 503747 h 914402"/>
              <a:gd name="connsiteX10" fmla="*/ 0 w 1024400"/>
              <a:gd name="connsiteY10" fmla="*/ 457201 h 914402"/>
              <a:gd name="connsiteX11" fmla="*/ 10692 w 1024400"/>
              <a:gd name="connsiteY11" fmla="*/ 410655 h 914402"/>
              <a:gd name="connsiteX12" fmla="*/ 220787 w 1024400"/>
              <a:gd name="connsiteY12" fmla="*/ 46546 h 914402"/>
              <a:gd name="connsiteX13" fmla="*/ 301824 w 1024400"/>
              <a:gd name="connsiteY13" fmla="*/ 0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4400" h="914402">
                <a:moveTo>
                  <a:pt x="301824" y="0"/>
                </a:moveTo>
                <a:cubicBezTo>
                  <a:pt x="722014" y="0"/>
                  <a:pt x="722014" y="0"/>
                  <a:pt x="722014" y="0"/>
                </a:cubicBezTo>
                <a:cubicBezTo>
                  <a:pt x="752028" y="0"/>
                  <a:pt x="788044" y="21020"/>
                  <a:pt x="803051" y="46546"/>
                </a:cubicBezTo>
                <a:cubicBezTo>
                  <a:pt x="1013145" y="410655"/>
                  <a:pt x="1013145" y="410655"/>
                  <a:pt x="1013145" y="410655"/>
                </a:cubicBezTo>
                <a:cubicBezTo>
                  <a:pt x="1028152" y="436180"/>
                  <a:pt x="1028152" y="478222"/>
                  <a:pt x="1013145" y="503747"/>
                </a:cubicBezTo>
                <a:cubicBezTo>
                  <a:pt x="803051" y="867856"/>
                  <a:pt x="803051" y="867856"/>
                  <a:pt x="803051" y="867856"/>
                </a:cubicBezTo>
                <a:cubicBezTo>
                  <a:pt x="788044" y="893381"/>
                  <a:pt x="752028" y="914402"/>
                  <a:pt x="722014" y="914402"/>
                </a:cubicBezTo>
                <a:lnTo>
                  <a:pt x="301824" y="914402"/>
                </a:lnTo>
                <a:cubicBezTo>
                  <a:pt x="272561" y="914402"/>
                  <a:pt x="235794" y="893381"/>
                  <a:pt x="220787" y="867856"/>
                </a:cubicBezTo>
                <a:cubicBezTo>
                  <a:pt x="10692" y="503747"/>
                  <a:pt x="10692" y="503747"/>
                  <a:pt x="10692" y="503747"/>
                </a:cubicBezTo>
                <a:cubicBezTo>
                  <a:pt x="3565" y="490984"/>
                  <a:pt x="0" y="474093"/>
                  <a:pt x="0" y="457201"/>
                </a:cubicBezTo>
                <a:cubicBezTo>
                  <a:pt x="0" y="440310"/>
                  <a:pt x="3565" y="423417"/>
                  <a:pt x="10692" y="410655"/>
                </a:cubicBezTo>
                <a:cubicBezTo>
                  <a:pt x="220787" y="46546"/>
                  <a:pt x="220787" y="46546"/>
                  <a:pt x="220787" y="46546"/>
                </a:cubicBezTo>
                <a:cubicBezTo>
                  <a:pt x="235794" y="21020"/>
                  <a:pt x="272561" y="0"/>
                  <a:pt x="3018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schemeClr val="tx1">
                    <a:lumMod val="95000"/>
                    <a:lumOff val="5000"/>
                  </a:schemeClr>
                </a:solidFill>
              </a:rPr>
              <a:t>01</a:t>
            </a:r>
            <a:endParaRPr lang="zh-CN" altLang="en-US" sz="2665" dirty="0">
              <a:solidFill>
                <a:schemeClr val="tx1">
                  <a:lumMod val="95000"/>
                  <a:lumOff val="5000"/>
                </a:schemeClr>
              </a:solidFill>
            </a:endParaRPr>
          </a:p>
        </p:txBody>
      </p:sp>
      <p:sp>
        <p:nvSpPr>
          <p:cNvPr id="4" name="任意多边形 3"/>
          <p:cNvSpPr/>
          <p:nvPr>
            <p:custDataLst>
              <p:tags r:id="rId2"/>
            </p:custDataLst>
          </p:nvPr>
        </p:nvSpPr>
        <p:spPr>
          <a:xfrm>
            <a:off x="5567182" y="2116292"/>
            <a:ext cx="724984" cy="647136"/>
          </a:xfrm>
          <a:custGeom>
            <a:avLst/>
            <a:gdLst>
              <a:gd name="connsiteX0" fmla="*/ 301824 w 1024400"/>
              <a:gd name="connsiteY0" fmla="*/ 0 h 914402"/>
              <a:gd name="connsiteX1" fmla="*/ 722014 w 1024400"/>
              <a:gd name="connsiteY1" fmla="*/ 0 h 914402"/>
              <a:gd name="connsiteX2" fmla="*/ 803051 w 1024400"/>
              <a:gd name="connsiteY2" fmla="*/ 46546 h 914402"/>
              <a:gd name="connsiteX3" fmla="*/ 1013145 w 1024400"/>
              <a:gd name="connsiteY3" fmla="*/ 410655 h 914402"/>
              <a:gd name="connsiteX4" fmla="*/ 1013145 w 1024400"/>
              <a:gd name="connsiteY4" fmla="*/ 503747 h 914402"/>
              <a:gd name="connsiteX5" fmla="*/ 803051 w 1024400"/>
              <a:gd name="connsiteY5" fmla="*/ 867856 h 914402"/>
              <a:gd name="connsiteX6" fmla="*/ 722014 w 1024400"/>
              <a:gd name="connsiteY6" fmla="*/ 914402 h 914402"/>
              <a:gd name="connsiteX7" fmla="*/ 301824 w 1024400"/>
              <a:gd name="connsiteY7" fmla="*/ 914402 h 914402"/>
              <a:gd name="connsiteX8" fmla="*/ 220787 w 1024400"/>
              <a:gd name="connsiteY8" fmla="*/ 867856 h 914402"/>
              <a:gd name="connsiteX9" fmla="*/ 10692 w 1024400"/>
              <a:gd name="connsiteY9" fmla="*/ 503747 h 914402"/>
              <a:gd name="connsiteX10" fmla="*/ 0 w 1024400"/>
              <a:gd name="connsiteY10" fmla="*/ 457201 h 914402"/>
              <a:gd name="connsiteX11" fmla="*/ 10692 w 1024400"/>
              <a:gd name="connsiteY11" fmla="*/ 410655 h 914402"/>
              <a:gd name="connsiteX12" fmla="*/ 220787 w 1024400"/>
              <a:gd name="connsiteY12" fmla="*/ 46546 h 914402"/>
              <a:gd name="connsiteX13" fmla="*/ 301824 w 1024400"/>
              <a:gd name="connsiteY13" fmla="*/ 0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4400" h="914402">
                <a:moveTo>
                  <a:pt x="301824" y="0"/>
                </a:moveTo>
                <a:cubicBezTo>
                  <a:pt x="722014" y="0"/>
                  <a:pt x="722014" y="0"/>
                  <a:pt x="722014" y="0"/>
                </a:cubicBezTo>
                <a:cubicBezTo>
                  <a:pt x="752028" y="0"/>
                  <a:pt x="788044" y="21020"/>
                  <a:pt x="803051" y="46546"/>
                </a:cubicBezTo>
                <a:cubicBezTo>
                  <a:pt x="1013145" y="410655"/>
                  <a:pt x="1013145" y="410655"/>
                  <a:pt x="1013145" y="410655"/>
                </a:cubicBezTo>
                <a:cubicBezTo>
                  <a:pt x="1028152" y="436180"/>
                  <a:pt x="1028152" y="478222"/>
                  <a:pt x="1013145" y="503747"/>
                </a:cubicBezTo>
                <a:cubicBezTo>
                  <a:pt x="803051" y="867856"/>
                  <a:pt x="803051" y="867856"/>
                  <a:pt x="803051" y="867856"/>
                </a:cubicBezTo>
                <a:cubicBezTo>
                  <a:pt x="788044" y="893381"/>
                  <a:pt x="752028" y="914402"/>
                  <a:pt x="722014" y="914402"/>
                </a:cubicBezTo>
                <a:lnTo>
                  <a:pt x="301824" y="914402"/>
                </a:lnTo>
                <a:cubicBezTo>
                  <a:pt x="272561" y="914402"/>
                  <a:pt x="235794" y="893381"/>
                  <a:pt x="220787" y="867856"/>
                </a:cubicBezTo>
                <a:cubicBezTo>
                  <a:pt x="10692" y="503747"/>
                  <a:pt x="10692" y="503747"/>
                  <a:pt x="10692" y="503747"/>
                </a:cubicBezTo>
                <a:cubicBezTo>
                  <a:pt x="3565" y="490984"/>
                  <a:pt x="0" y="474093"/>
                  <a:pt x="0" y="457201"/>
                </a:cubicBezTo>
                <a:cubicBezTo>
                  <a:pt x="0" y="440310"/>
                  <a:pt x="3565" y="423417"/>
                  <a:pt x="10692" y="410655"/>
                </a:cubicBezTo>
                <a:cubicBezTo>
                  <a:pt x="220787" y="46546"/>
                  <a:pt x="220787" y="46546"/>
                  <a:pt x="220787" y="46546"/>
                </a:cubicBezTo>
                <a:cubicBezTo>
                  <a:pt x="235794" y="21020"/>
                  <a:pt x="272561" y="0"/>
                  <a:pt x="3018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schemeClr val="tx1">
                    <a:lumMod val="95000"/>
                    <a:lumOff val="5000"/>
                  </a:schemeClr>
                </a:solidFill>
              </a:rPr>
              <a:t>02</a:t>
            </a:r>
            <a:endParaRPr lang="zh-CN" altLang="en-US" sz="2665" dirty="0">
              <a:solidFill>
                <a:schemeClr val="tx1">
                  <a:lumMod val="95000"/>
                  <a:lumOff val="5000"/>
                </a:schemeClr>
              </a:solidFill>
            </a:endParaRPr>
          </a:p>
        </p:txBody>
      </p:sp>
      <p:sp>
        <p:nvSpPr>
          <p:cNvPr id="5" name="任意多边形 4"/>
          <p:cNvSpPr/>
          <p:nvPr>
            <p:custDataLst>
              <p:tags r:id="rId3"/>
            </p:custDataLst>
          </p:nvPr>
        </p:nvSpPr>
        <p:spPr>
          <a:xfrm>
            <a:off x="5567182" y="3213371"/>
            <a:ext cx="724984" cy="647136"/>
          </a:xfrm>
          <a:custGeom>
            <a:avLst/>
            <a:gdLst>
              <a:gd name="connsiteX0" fmla="*/ 301824 w 1024400"/>
              <a:gd name="connsiteY0" fmla="*/ 0 h 914402"/>
              <a:gd name="connsiteX1" fmla="*/ 722014 w 1024400"/>
              <a:gd name="connsiteY1" fmla="*/ 0 h 914402"/>
              <a:gd name="connsiteX2" fmla="*/ 803051 w 1024400"/>
              <a:gd name="connsiteY2" fmla="*/ 46546 h 914402"/>
              <a:gd name="connsiteX3" fmla="*/ 1013145 w 1024400"/>
              <a:gd name="connsiteY3" fmla="*/ 410655 h 914402"/>
              <a:gd name="connsiteX4" fmla="*/ 1013145 w 1024400"/>
              <a:gd name="connsiteY4" fmla="*/ 503747 h 914402"/>
              <a:gd name="connsiteX5" fmla="*/ 803051 w 1024400"/>
              <a:gd name="connsiteY5" fmla="*/ 867856 h 914402"/>
              <a:gd name="connsiteX6" fmla="*/ 722014 w 1024400"/>
              <a:gd name="connsiteY6" fmla="*/ 914402 h 914402"/>
              <a:gd name="connsiteX7" fmla="*/ 301824 w 1024400"/>
              <a:gd name="connsiteY7" fmla="*/ 914402 h 914402"/>
              <a:gd name="connsiteX8" fmla="*/ 220787 w 1024400"/>
              <a:gd name="connsiteY8" fmla="*/ 867856 h 914402"/>
              <a:gd name="connsiteX9" fmla="*/ 10692 w 1024400"/>
              <a:gd name="connsiteY9" fmla="*/ 503747 h 914402"/>
              <a:gd name="connsiteX10" fmla="*/ 0 w 1024400"/>
              <a:gd name="connsiteY10" fmla="*/ 457201 h 914402"/>
              <a:gd name="connsiteX11" fmla="*/ 10692 w 1024400"/>
              <a:gd name="connsiteY11" fmla="*/ 410655 h 914402"/>
              <a:gd name="connsiteX12" fmla="*/ 220787 w 1024400"/>
              <a:gd name="connsiteY12" fmla="*/ 46546 h 914402"/>
              <a:gd name="connsiteX13" fmla="*/ 301824 w 1024400"/>
              <a:gd name="connsiteY13" fmla="*/ 0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4400" h="914402">
                <a:moveTo>
                  <a:pt x="301824" y="0"/>
                </a:moveTo>
                <a:cubicBezTo>
                  <a:pt x="722014" y="0"/>
                  <a:pt x="722014" y="0"/>
                  <a:pt x="722014" y="0"/>
                </a:cubicBezTo>
                <a:cubicBezTo>
                  <a:pt x="752028" y="0"/>
                  <a:pt x="788044" y="21020"/>
                  <a:pt x="803051" y="46546"/>
                </a:cubicBezTo>
                <a:cubicBezTo>
                  <a:pt x="1013145" y="410655"/>
                  <a:pt x="1013145" y="410655"/>
                  <a:pt x="1013145" y="410655"/>
                </a:cubicBezTo>
                <a:cubicBezTo>
                  <a:pt x="1028152" y="436180"/>
                  <a:pt x="1028152" y="478222"/>
                  <a:pt x="1013145" y="503747"/>
                </a:cubicBezTo>
                <a:cubicBezTo>
                  <a:pt x="803051" y="867856"/>
                  <a:pt x="803051" y="867856"/>
                  <a:pt x="803051" y="867856"/>
                </a:cubicBezTo>
                <a:cubicBezTo>
                  <a:pt x="788044" y="893381"/>
                  <a:pt x="752028" y="914402"/>
                  <a:pt x="722014" y="914402"/>
                </a:cubicBezTo>
                <a:lnTo>
                  <a:pt x="301824" y="914402"/>
                </a:lnTo>
                <a:cubicBezTo>
                  <a:pt x="272561" y="914402"/>
                  <a:pt x="235794" y="893381"/>
                  <a:pt x="220787" y="867856"/>
                </a:cubicBezTo>
                <a:cubicBezTo>
                  <a:pt x="10692" y="503747"/>
                  <a:pt x="10692" y="503747"/>
                  <a:pt x="10692" y="503747"/>
                </a:cubicBezTo>
                <a:cubicBezTo>
                  <a:pt x="3565" y="490984"/>
                  <a:pt x="0" y="474093"/>
                  <a:pt x="0" y="457201"/>
                </a:cubicBezTo>
                <a:cubicBezTo>
                  <a:pt x="0" y="440310"/>
                  <a:pt x="3565" y="423417"/>
                  <a:pt x="10692" y="410655"/>
                </a:cubicBezTo>
                <a:cubicBezTo>
                  <a:pt x="220787" y="46546"/>
                  <a:pt x="220787" y="46546"/>
                  <a:pt x="220787" y="46546"/>
                </a:cubicBezTo>
                <a:cubicBezTo>
                  <a:pt x="235794" y="21020"/>
                  <a:pt x="272561" y="0"/>
                  <a:pt x="3018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schemeClr val="tx1">
                    <a:lumMod val="95000"/>
                    <a:lumOff val="5000"/>
                  </a:schemeClr>
                </a:solidFill>
              </a:rPr>
              <a:t>03</a:t>
            </a:r>
            <a:endParaRPr lang="zh-CN" altLang="en-US" sz="2665" dirty="0">
              <a:solidFill>
                <a:schemeClr val="tx1">
                  <a:lumMod val="95000"/>
                  <a:lumOff val="5000"/>
                </a:schemeClr>
              </a:solidFill>
            </a:endParaRPr>
          </a:p>
        </p:txBody>
      </p:sp>
      <p:sp>
        <p:nvSpPr>
          <p:cNvPr id="6" name="任意多边形 5"/>
          <p:cNvSpPr/>
          <p:nvPr>
            <p:custDataLst>
              <p:tags r:id="rId4"/>
            </p:custDataLst>
          </p:nvPr>
        </p:nvSpPr>
        <p:spPr>
          <a:xfrm>
            <a:off x="5567184" y="4310450"/>
            <a:ext cx="724984" cy="647136"/>
          </a:xfrm>
          <a:custGeom>
            <a:avLst/>
            <a:gdLst>
              <a:gd name="connsiteX0" fmla="*/ 301824 w 1024400"/>
              <a:gd name="connsiteY0" fmla="*/ 0 h 914402"/>
              <a:gd name="connsiteX1" fmla="*/ 722014 w 1024400"/>
              <a:gd name="connsiteY1" fmla="*/ 0 h 914402"/>
              <a:gd name="connsiteX2" fmla="*/ 803051 w 1024400"/>
              <a:gd name="connsiteY2" fmla="*/ 46546 h 914402"/>
              <a:gd name="connsiteX3" fmla="*/ 1013145 w 1024400"/>
              <a:gd name="connsiteY3" fmla="*/ 410655 h 914402"/>
              <a:gd name="connsiteX4" fmla="*/ 1013145 w 1024400"/>
              <a:gd name="connsiteY4" fmla="*/ 503747 h 914402"/>
              <a:gd name="connsiteX5" fmla="*/ 803051 w 1024400"/>
              <a:gd name="connsiteY5" fmla="*/ 867856 h 914402"/>
              <a:gd name="connsiteX6" fmla="*/ 722014 w 1024400"/>
              <a:gd name="connsiteY6" fmla="*/ 914402 h 914402"/>
              <a:gd name="connsiteX7" fmla="*/ 301824 w 1024400"/>
              <a:gd name="connsiteY7" fmla="*/ 914402 h 914402"/>
              <a:gd name="connsiteX8" fmla="*/ 220787 w 1024400"/>
              <a:gd name="connsiteY8" fmla="*/ 867856 h 914402"/>
              <a:gd name="connsiteX9" fmla="*/ 10692 w 1024400"/>
              <a:gd name="connsiteY9" fmla="*/ 503747 h 914402"/>
              <a:gd name="connsiteX10" fmla="*/ 0 w 1024400"/>
              <a:gd name="connsiteY10" fmla="*/ 457201 h 914402"/>
              <a:gd name="connsiteX11" fmla="*/ 10692 w 1024400"/>
              <a:gd name="connsiteY11" fmla="*/ 410655 h 914402"/>
              <a:gd name="connsiteX12" fmla="*/ 220787 w 1024400"/>
              <a:gd name="connsiteY12" fmla="*/ 46546 h 914402"/>
              <a:gd name="connsiteX13" fmla="*/ 301824 w 1024400"/>
              <a:gd name="connsiteY13" fmla="*/ 0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4400" h="914402">
                <a:moveTo>
                  <a:pt x="301824" y="0"/>
                </a:moveTo>
                <a:cubicBezTo>
                  <a:pt x="722014" y="0"/>
                  <a:pt x="722014" y="0"/>
                  <a:pt x="722014" y="0"/>
                </a:cubicBezTo>
                <a:cubicBezTo>
                  <a:pt x="752028" y="0"/>
                  <a:pt x="788044" y="21020"/>
                  <a:pt x="803051" y="46546"/>
                </a:cubicBezTo>
                <a:cubicBezTo>
                  <a:pt x="1013145" y="410655"/>
                  <a:pt x="1013145" y="410655"/>
                  <a:pt x="1013145" y="410655"/>
                </a:cubicBezTo>
                <a:cubicBezTo>
                  <a:pt x="1028152" y="436180"/>
                  <a:pt x="1028152" y="478222"/>
                  <a:pt x="1013145" y="503747"/>
                </a:cubicBezTo>
                <a:cubicBezTo>
                  <a:pt x="803051" y="867856"/>
                  <a:pt x="803051" y="867856"/>
                  <a:pt x="803051" y="867856"/>
                </a:cubicBezTo>
                <a:cubicBezTo>
                  <a:pt x="788044" y="893381"/>
                  <a:pt x="752028" y="914402"/>
                  <a:pt x="722014" y="914402"/>
                </a:cubicBezTo>
                <a:lnTo>
                  <a:pt x="301824" y="914402"/>
                </a:lnTo>
                <a:cubicBezTo>
                  <a:pt x="272561" y="914402"/>
                  <a:pt x="235794" y="893381"/>
                  <a:pt x="220787" y="867856"/>
                </a:cubicBezTo>
                <a:cubicBezTo>
                  <a:pt x="10692" y="503747"/>
                  <a:pt x="10692" y="503747"/>
                  <a:pt x="10692" y="503747"/>
                </a:cubicBezTo>
                <a:cubicBezTo>
                  <a:pt x="3565" y="490984"/>
                  <a:pt x="0" y="474093"/>
                  <a:pt x="0" y="457201"/>
                </a:cubicBezTo>
                <a:cubicBezTo>
                  <a:pt x="0" y="440310"/>
                  <a:pt x="3565" y="423417"/>
                  <a:pt x="10692" y="410655"/>
                </a:cubicBezTo>
                <a:cubicBezTo>
                  <a:pt x="220787" y="46546"/>
                  <a:pt x="220787" y="46546"/>
                  <a:pt x="220787" y="46546"/>
                </a:cubicBezTo>
                <a:cubicBezTo>
                  <a:pt x="235794" y="21020"/>
                  <a:pt x="272561" y="0"/>
                  <a:pt x="3018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schemeClr val="tx1">
                    <a:lumMod val="95000"/>
                    <a:lumOff val="5000"/>
                  </a:schemeClr>
                </a:solidFill>
              </a:rPr>
              <a:t>04</a:t>
            </a:r>
            <a:endParaRPr lang="zh-CN" altLang="en-US" sz="2665" dirty="0">
              <a:solidFill>
                <a:schemeClr val="tx1">
                  <a:lumMod val="95000"/>
                  <a:lumOff val="5000"/>
                </a:schemeClr>
              </a:solidFill>
            </a:endParaRPr>
          </a:p>
        </p:txBody>
      </p:sp>
      <p:sp>
        <p:nvSpPr>
          <p:cNvPr id="7" name="任意多边形 6"/>
          <p:cNvSpPr/>
          <p:nvPr>
            <p:custDataLst>
              <p:tags r:id="rId5"/>
            </p:custDataLst>
          </p:nvPr>
        </p:nvSpPr>
        <p:spPr>
          <a:xfrm>
            <a:off x="6412374" y="1019214"/>
            <a:ext cx="4131024" cy="647136"/>
          </a:xfrm>
          <a:custGeom>
            <a:avLst/>
            <a:gdLst>
              <a:gd name="connsiteX0" fmla="*/ 198320 w 4086223"/>
              <a:gd name="connsiteY0" fmla="*/ 0 h 600826"/>
              <a:gd name="connsiteX1" fmla="*/ 349254 w 4086223"/>
              <a:gd name="connsiteY1" fmla="*/ 0 h 600826"/>
              <a:gd name="connsiteX2" fmla="*/ 357937 w 4086223"/>
              <a:gd name="connsiteY2" fmla="*/ 0 h 600826"/>
              <a:gd name="connsiteX3" fmla="*/ 474414 w 4086223"/>
              <a:gd name="connsiteY3" fmla="*/ 0 h 600826"/>
              <a:gd name="connsiteX4" fmla="*/ 3611441 w 4086223"/>
              <a:gd name="connsiteY4" fmla="*/ 0 h 600826"/>
              <a:gd name="connsiteX5" fmla="*/ 3752336 w 4086223"/>
              <a:gd name="connsiteY5" fmla="*/ 0 h 600826"/>
              <a:gd name="connsiteX6" fmla="*/ 3771058 w 4086223"/>
              <a:gd name="connsiteY6" fmla="*/ 0 h 600826"/>
              <a:gd name="connsiteX7" fmla="*/ 3887535 w 4086223"/>
              <a:gd name="connsiteY7" fmla="*/ 0 h 600826"/>
              <a:gd name="connsiteX8" fmla="*/ 3940781 w 4086223"/>
              <a:gd name="connsiteY8" fmla="*/ 30584 h 600826"/>
              <a:gd name="connsiteX9" fmla="*/ 4078828 w 4086223"/>
              <a:gd name="connsiteY9" fmla="*/ 269829 h 600826"/>
              <a:gd name="connsiteX10" fmla="*/ 4078828 w 4086223"/>
              <a:gd name="connsiteY10" fmla="*/ 330997 h 600826"/>
              <a:gd name="connsiteX11" fmla="*/ 3940781 w 4086223"/>
              <a:gd name="connsiteY11" fmla="*/ 570242 h 600826"/>
              <a:gd name="connsiteX12" fmla="*/ 3887535 w 4086223"/>
              <a:gd name="connsiteY12" fmla="*/ 600826 h 600826"/>
              <a:gd name="connsiteX13" fmla="*/ 3752336 w 4086223"/>
              <a:gd name="connsiteY13" fmla="*/ 600826 h 600826"/>
              <a:gd name="connsiteX14" fmla="*/ 3611441 w 4086223"/>
              <a:gd name="connsiteY14" fmla="*/ 600826 h 600826"/>
              <a:gd name="connsiteX15" fmla="*/ 474414 w 4086223"/>
              <a:gd name="connsiteY15" fmla="*/ 600826 h 600826"/>
              <a:gd name="connsiteX16" fmla="*/ 349254 w 4086223"/>
              <a:gd name="connsiteY16" fmla="*/ 600826 h 600826"/>
              <a:gd name="connsiteX17" fmla="*/ 198320 w 4086223"/>
              <a:gd name="connsiteY17" fmla="*/ 600826 h 600826"/>
              <a:gd name="connsiteX18" fmla="*/ 145073 w 4086223"/>
              <a:gd name="connsiteY18" fmla="*/ 570242 h 600826"/>
              <a:gd name="connsiteX19" fmla="*/ 7026 w 4086223"/>
              <a:gd name="connsiteY19" fmla="*/ 330997 h 600826"/>
              <a:gd name="connsiteX20" fmla="*/ 0 w 4086223"/>
              <a:gd name="connsiteY20" fmla="*/ 300413 h 600826"/>
              <a:gd name="connsiteX21" fmla="*/ 7026 w 4086223"/>
              <a:gd name="connsiteY21" fmla="*/ 269829 h 600826"/>
              <a:gd name="connsiteX22" fmla="*/ 145073 w 4086223"/>
              <a:gd name="connsiteY22" fmla="*/ 30584 h 600826"/>
              <a:gd name="connsiteX23" fmla="*/ 198320 w 4086223"/>
              <a:gd name="connsiteY23" fmla="*/ 0 h 6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6223" h="600826">
                <a:moveTo>
                  <a:pt x="198320" y="0"/>
                </a:moveTo>
                <a:lnTo>
                  <a:pt x="349254" y="0"/>
                </a:lnTo>
                <a:lnTo>
                  <a:pt x="357937" y="0"/>
                </a:lnTo>
                <a:cubicBezTo>
                  <a:pt x="474414" y="0"/>
                  <a:pt x="474414" y="0"/>
                  <a:pt x="474414" y="0"/>
                </a:cubicBezTo>
                <a:lnTo>
                  <a:pt x="3611441" y="0"/>
                </a:lnTo>
                <a:lnTo>
                  <a:pt x="3752336" y="0"/>
                </a:lnTo>
                <a:lnTo>
                  <a:pt x="3771058" y="0"/>
                </a:lnTo>
                <a:cubicBezTo>
                  <a:pt x="3887535" y="0"/>
                  <a:pt x="3887535" y="0"/>
                  <a:pt x="3887535" y="0"/>
                </a:cubicBezTo>
                <a:cubicBezTo>
                  <a:pt x="3907256" y="0"/>
                  <a:pt x="3930921" y="13812"/>
                  <a:pt x="3940781" y="30584"/>
                </a:cubicBezTo>
                <a:cubicBezTo>
                  <a:pt x="4078828" y="269829"/>
                  <a:pt x="4078828" y="269829"/>
                  <a:pt x="4078828" y="269829"/>
                </a:cubicBezTo>
                <a:cubicBezTo>
                  <a:pt x="4088688" y="286601"/>
                  <a:pt x="4088688" y="314225"/>
                  <a:pt x="4078828" y="330997"/>
                </a:cubicBezTo>
                <a:cubicBezTo>
                  <a:pt x="3940781" y="570242"/>
                  <a:pt x="3940781" y="570242"/>
                  <a:pt x="3940781" y="570242"/>
                </a:cubicBezTo>
                <a:cubicBezTo>
                  <a:pt x="3930921" y="587014"/>
                  <a:pt x="3907256" y="600826"/>
                  <a:pt x="3887535" y="600826"/>
                </a:cubicBezTo>
                <a:lnTo>
                  <a:pt x="3752336" y="600826"/>
                </a:lnTo>
                <a:lnTo>
                  <a:pt x="3611441" y="600826"/>
                </a:lnTo>
                <a:lnTo>
                  <a:pt x="474414" y="600826"/>
                </a:lnTo>
                <a:lnTo>
                  <a:pt x="349254" y="600826"/>
                </a:lnTo>
                <a:lnTo>
                  <a:pt x="198320" y="600826"/>
                </a:lnTo>
                <a:cubicBezTo>
                  <a:pt x="179092" y="600826"/>
                  <a:pt x="154933" y="587014"/>
                  <a:pt x="145073" y="570242"/>
                </a:cubicBezTo>
                <a:cubicBezTo>
                  <a:pt x="7026" y="330997"/>
                  <a:pt x="7026" y="330997"/>
                  <a:pt x="7026" y="330997"/>
                </a:cubicBezTo>
                <a:cubicBezTo>
                  <a:pt x="2343" y="322611"/>
                  <a:pt x="0" y="311512"/>
                  <a:pt x="0" y="300413"/>
                </a:cubicBezTo>
                <a:cubicBezTo>
                  <a:pt x="0" y="289315"/>
                  <a:pt x="2343" y="278215"/>
                  <a:pt x="7026" y="269829"/>
                </a:cubicBezTo>
                <a:cubicBezTo>
                  <a:pt x="145073" y="30584"/>
                  <a:pt x="145073" y="30584"/>
                  <a:pt x="145073" y="30584"/>
                </a:cubicBezTo>
                <a:cubicBezTo>
                  <a:pt x="154933" y="13812"/>
                  <a:pt x="179092" y="0"/>
                  <a:pt x="198320" y="0"/>
                </a:cubicBezTo>
                <a:close/>
              </a:path>
            </a:pathLst>
          </a:custGeom>
          <a:solidFill>
            <a:srgbClr val="950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dirty="0">
                <a:latin typeface="微软雅黑" panose="020B0503020204020204" charset="-122"/>
                <a:ea typeface="微软雅黑" panose="020B0503020204020204" charset="-122"/>
              </a:rPr>
              <a:t>币种介绍</a:t>
            </a:r>
          </a:p>
        </p:txBody>
      </p:sp>
      <p:sp>
        <p:nvSpPr>
          <p:cNvPr id="8" name="任意多边形 7"/>
          <p:cNvSpPr/>
          <p:nvPr>
            <p:custDataLst>
              <p:tags r:id="rId6"/>
            </p:custDataLst>
          </p:nvPr>
        </p:nvSpPr>
        <p:spPr>
          <a:xfrm>
            <a:off x="6412374" y="2116292"/>
            <a:ext cx="4131024" cy="647136"/>
          </a:xfrm>
          <a:custGeom>
            <a:avLst/>
            <a:gdLst>
              <a:gd name="connsiteX0" fmla="*/ 198320 w 4086223"/>
              <a:gd name="connsiteY0" fmla="*/ 0 h 600826"/>
              <a:gd name="connsiteX1" fmla="*/ 349254 w 4086223"/>
              <a:gd name="connsiteY1" fmla="*/ 0 h 600826"/>
              <a:gd name="connsiteX2" fmla="*/ 357937 w 4086223"/>
              <a:gd name="connsiteY2" fmla="*/ 0 h 600826"/>
              <a:gd name="connsiteX3" fmla="*/ 474414 w 4086223"/>
              <a:gd name="connsiteY3" fmla="*/ 0 h 600826"/>
              <a:gd name="connsiteX4" fmla="*/ 3611441 w 4086223"/>
              <a:gd name="connsiteY4" fmla="*/ 0 h 600826"/>
              <a:gd name="connsiteX5" fmla="*/ 3752336 w 4086223"/>
              <a:gd name="connsiteY5" fmla="*/ 0 h 600826"/>
              <a:gd name="connsiteX6" fmla="*/ 3771058 w 4086223"/>
              <a:gd name="connsiteY6" fmla="*/ 0 h 600826"/>
              <a:gd name="connsiteX7" fmla="*/ 3887535 w 4086223"/>
              <a:gd name="connsiteY7" fmla="*/ 0 h 600826"/>
              <a:gd name="connsiteX8" fmla="*/ 3940781 w 4086223"/>
              <a:gd name="connsiteY8" fmla="*/ 30584 h 600826"/>
              <a:gd name="connsiteX9" fmla="*/ 4078828 w 4086223"/>
              <a:gd name="connsiteY9" fmla="*/ 269829 h 600826"/>
              <a:gd name="connsiteX10" fmla="*/ 4078828 w 4086223"/>
              <a:gd name="connsiteY10" fmla="*/ 330997 h 600826"/>
              <a:gd name="connsiteX11" fmla="*/ 3940781 w 4086223"/>
              <a:gd name="connsiteY11" fmla="*/ 570242 h 600826"/>
              <a:gd name="connsiteX12" fmla="*/ 3887535 w 4086223"/>
              <a:gd name="connsiteY12" fmla="*/ 600826 h 600826"/>
              <a:gd name="connsiteX13" fmla="*/ 3752336 w 4086223"/>
              <a:gd name="connsiteY13" fmla="*/ 600826 h 600826"/>
              <a:gd name="connsiteX14" fmla="*/ 3611441 w 4086223"/>
              <a:gd name="connsiteY14" fmla="*/ 600826 h 600826"/>
              <a:gd name="connsiteX15" fmla="*/ 474414 w 4086223"/>
              <a:gd name="connsiteY15" fmla="*/ 600826 h 600826"/>
              <a:gd name="connsiteX16" fmla="*/ 349254 w 4086223"/>
              <a:gd name="connsiteY16" fmla="*/ 600826 h 600826"/>
              <a:gd name="connsiteX17" fmla="*/ 198320 w 4086223"/>
              <a:gd name="connsiteY17" fmla="*/ 600826 h 600826"/>
              <a:gd name="connsiteX18" fmla="*/ 145073 w 4086223"/>
              <a:gd name="connsiteY18" fmla="*/ 570242 h 600826"/>
              <a:gd name="connsiteX19" fmla="*/ 7026 w 4086223"/>
              <a:gd name="connsiteY19" fmla="*/ 330997 h 600826"/>
              <a:gd name="connsiteX20" fmla="*/ 0 w 4086223"/>
              <a:gd name="connsiteY20" fmla="*/ 300413 h 600826"/>
              <a:gd name="connsiteX21" fmla="*/ 7026 w 4086223"/>
              <a:gd name="connsiteY21" fmla="*/ 269829 h 600826"/>
              <a:gd name="connsiteX22" fmla="*/ 145073 w 4086223"/>
              <a:gd name="connsiteY22" fmla="*/ 30584 h 600826"/>
              <a:gd name="connsiteX23" fmla="*/ 198320 w 4086223"/>
              <a:gd name="connsiteY23" fmla="*/ 0 h 6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6223" h="600826">
                <a:moveTo>
                  <a:pt x="198320" y="0"/>
                </a:moveTo>
                <a:lnTo>
                  <a:pt x="349254" y="0"/>
                </a:lnTo>
                <a:lnTo>
                  <a:pt x="357937" y="0"/>
                </a:lnTo>
                <a:cubicBezTo>
                  <a:pt x="474414" y="0"/>
                  <a:pt x="474414" y="0"/>
                  <a:pt x="474414" y="0"/>
                </a:cubicBezTo>
                <a:lnTo>
                  <a:pt x="3611441" y="0"/>
                </a:lnTo>
                <a:lnTo>
                  <a:pt x="3752336" y="0"/>
                </a:lnTo>
                <a:lnTo>
                  <a:pt x="3771058" y="0"/>
                </a:lnTo>
                <a:cubicBezTo>
                  <a:pt x="3887535" y="0"/>
                  <a:pt x="3887535" y="0"/>
                  <a:pt x="3887535" y="0"/>
                </a:cubicBezTo>
                <a:cubicBezTo>
                  <a:pt x="3907256" y="0"/>
                  <a:pt x="3930921" y="13812"/>
                  <a:pt x="3940781" y="30584"/>
                </a:cubicBezTo>
                <a:cubicBezTo>
                  <a:pt x="4078828" y="269829"/>
                  <a:pt x="4078828" y="269829"/>
                  <a:pt x="4078828" y="269829"/>
                </a:cubicBezTo>
                <a:cubicBezTo>
                  <a:pt x="4088688" y="286601"/>
                  <a:pt x="4088688" y="314225"/>
                  <a:pt x="4078828" y="330997"/>
                </a:cubicBezTo>
                <a:cubicBezTo>
                  <a:pt x="3940781" y="570242"/>
                  <a:pt x="3940781" y="570242"/>
                  <a:pt x="3940781" y="570242"/>
                </a:cubicBezTo>
                <a:cubicBezTo>
                  <a:pt x="3930921" y="587014"/>
                  <a:pt x="3907256" y="600826"/>
                  <a:pt x="3887535" y="600826"/>
                </a:cubicBezTo>
                <a:lnTo>
                  <a:pt x="3752336" y="600826"/>
                </a:lnTo>
                <a:lnTo>
                  <a:pt x="3611441" y="600826"/>
                </a:lnTo>
                <a:lnTo>
                  <a:pt x="474414" y="600826"/>
                </a:lnTo>
                <a:lnTo>
                  <a:pt x="349254" y="600826"/>
                </a:lnTo>
                <a:lnTo>
                  <a:pt x="198320" y="600826"/>
                </a:lnTo>
                <a:cubicBezTo>
                  <a:pt x="179092" y="600826"/>
                  <a:pt x="154933" y="587014"/>
                  <a:pt x="145073" y="570242"/>
                </a:cubicBezTo>
                <a:cubicBezTo>
                  <a:pt x="7026" y="330997"/>
                  <a:pt x="7026" y="330997"/>
                  <a:pt x="7026" y="330997"/>
                </a:cubicBezTo>
                <a:cubicBezTo>
                  <a:pt x="2343" y="322611"/>
                  <a:pt x="0" y="311512"/>
                  <a:pt x="0" y="300413"/>
                </a:cubicBezTo>
                <a:cubicBezTo>
                  <a:pt x="0" y="289315"/>
                  <a:pt x="2343" y="278215"/>
                  <a:pt x="7026" y="269829"/>
                </a:cubicBezTo>
                <a:cubicBezTo>
                  <a:pt x="145073" y="30584"/>
                  <a:pt x="145073" y="30584"/>
                  <a:pt x="145073" y="30584"/>
                </a:cubicBezTo>
                <a:cubicBezTo>
                  <a:pt x="154933" y="13812"/>
                  <a:pt x="179092" y="0"/>
                  <a:pt x="198320" y="0"/>
                </a:cubicBezTo>
                <a:close/>
              </a:path>
            </a:pathLst>
          </a:custGeom>
          <a:solidFill>
            <a:srgbClr val="950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dirty="0">
                <a:latin typeface="微软雅黑" panose="020B0503020204020204" charset="-122"/>
                <a:ea typeface="微软雅黑" panose="020B0503020204020204" charset="-122"/>
              </a:rPr>
              <a:t>   投资策略的原因</a:t>
            </a:r>
          </a:p>
        </p:txBody>
      </p:sp>
      <p:sp>
        <p:nvSpPr>
          <p:cNvPr id="9" name="任意多边形 8"/>
          <p:cNvSpPr/>
          <p:nvPr>
            <p:custDataLst>
              <p:tags r:id="rId7"/>
            </p:custDataLst>
          </p:nvPr>
        </p:nvSpPr>
        <p:spPr>
          <a:xfrm>
            <a:off x="6412374" y="3213371"/>
            <a:ext cx="4131024" cy="647136"/>
          </a:xfrm>
          <a:custGeom>
            <a:avLst/>
            <a:gdLst>
              <a:gd name="connsiteX0" fmla="*/ 198320 w 4086223"/>
              <a:gd name="connsiteY0" fmla="*/ 0 h 600826"/>
              <a:gd name="connsiteX1" fmla="*/ 349254 w 4086223"/>
              <a:gd name="connsiteY1" fmla="*/ 0 h 600826"/>
              <a:gd name="connsiteX2" fmla="*/ 357937 w 4086223"/>
              <a:gd name="connsiteY2" fmla="*/ 0 h 600826"/>
              <a:gd name="connsiteX3" fmla="*/ 474414 w 4086223"/>
              <a:gd name="connsiteY3" fmla="*/ 0 h 600826"/>
              <a:gd name="connsiteX4" fmla="*/ 3611441 w 4086223"/>
              <a:gd name="connsiteY4" fmla="*/ 0 h 600826"/>
              <a:gd name="connsiteX5" fmla="*/ 3752336 w 4086223"/>
              <a:gd name="connsiteY5" fmla="*/ 0 h 600826"/>
              <a:gd name="connsiteX6" fmla="*/ 3771058 w 4086223"/>
              <a:gd name="connsiteY6" fmla="*/ 0 h 600826"/>
              <a:gd name="connsiteX7" fmla="*/ 3887535 w 4086223"/>
              <a:gd name="connsiteY7" fmla="*/ 0 h 600826"/>
              <a:gd name="connsiteX8" fmla="*/ 3940781 w 4086223"/>
              <a:gd name="connsiteY8" fmla="*/ 30584 h 600826"/>
              <a:gd name="connsiteX9" fmla="*/ 4078828 w 4086223"/>
              <a:gd name="connsiteY9" fmla="*/ 269829 h 600826"/>
              <a:gd name="connsiteX10" fmla="*/ 4078828 w 4086223"/>
              <a:gd name="connsiteY10" fmla="*/ 330997 h 600826"/>
              <a:gd name="connsiteX11" fmla="*/ 3940781 w 4086223"/>
              <a:gd name="connsiteY11" fmla="*/ 570242 h 600826"/>
              <a:gd name="connsiteX12" fmla="*/ 3887535 w 4086223"/>
              <a:gd name="connsiteY12" fmla="*/ 600826 h 600826"/>
              <a:gd name="connsiteX13" fmla="*/ 3752336 w 4086223"/>
              <a:gd name="connsiteY13" fmla="*/ 600826 h 600826"/>
              <a:gd name="connsiteX14" fmla="*/ 3611441 w 4086223"/>
              <a:gd name="connsiteY14" fmla="*/ 600826 h 600826"/>
              <a:gd name="connsiteX15" fmla="*/ 474414 w 4086223"/>
              <a:gd name="connsiteY15" fmla="*/ 600826 h 600826"/>
              <a:gd name="connsiteX16" fmla="*/ 349254 w 4086223"/>
              <a:gd name="connsiteY16" fmla="*/ 600826 h 600826"/>
              <a:gd name="connsiteX17" fmla="*/ 198320 w 4086223"/>
              <a:gd name="connsiteY17" fmla="*/ 600826 h 600826"/>
              <a:gd name="connsiteX18" fmla="*/ 145073 w 4086223"/>
              <a:gd name="connsiteY18" fmla="*/ 570242 h 600826"/>
              <a:gd name="connsiteX19" fmla="*/ 7026 w 4086223"/>
              <a:gd name="connsiteY19" fmla="*/ 330997 h 600826"/>
              <a:gd name="connsiteX20" fmla="*/ 0 w 4086223"/>
              <a:gd name="connsiteY20" fmla="*/ 300413 h 600826"/>
              <a:gd name="connsiteX21" fmla="*/ 7026 w 4086223"/>
              <a:gd name="connsiteY21" fmla="*/ 269829 h 600826"/>
              <a:gd name="connsiteX22" fmla="*/ 145073 w 4086223"/>
              <a:gd name="connsiteY22" fmla="*/ 30584 h 600826"/>
              <a:gd name="connsiteX23" fmla="*/ 198320 w 4086223"/>
              <a:gd name="connsiteY23" fmla="*/ 0 h 6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6223" h="600826">
                <a:moveTo>
                  <a:pt x="198320" y="0"/>
                </a:moveTo>
                <a:lnTo>
                  <a:pt x="349254" y="0"/>
                </a:lnTo>
                <a:lnTo>
                  <a:pt x="357937" y="0"/>
                </a:lnTo>
                <a:cubicBezTo>
                  <a:pt x="474414" y="0"/>
                  <a:pt x="474414" y="0"/>
                  <a:pt x="474414" y="0"/>
                </a:cubicBezTo>
                <a:lnTo>
                  <a:pt x="3611441" y="0"/>
                </a:lnTo>
                <a:lnTo>
                  <a:pt x="3752336" y="0"/>
                </a:lnTo>
                <a:lnTo>
                  <a:pt x="3771058" y="0"/>
                </a:lnTo>
                <a:cubicBezTo>
                  <a:pt x="3887535" y="0"/>
                  <a:pt x="3887535" y="0"/>
                  <a:pt x="3887535" y="0"/>
                </a:cubicBezTo>
                <a:cubicBezTo>
                  <a:pt x="3907256" y="0"/>
                  <a:pt x="3930921" y="13812"/>
                  <a:pt x="3940781" y="30584"/>
                </a:cubicBezTo>
                <a:cubicBezTo>
                  <a:pt x="4078828" y="269829"/>
                  <a:pt x="4078828" y="269829"/>
                  <a:pt x="4078828" y="269829"/>
                </a:cubicBezTo>
                <a:cubicBezTo>
                  <a:pt x="4088688" y="286601"/>
                  <a:pt x="4088688" y="314225"/>
                  <a:pt x="4078828" y="330997"/>
                </a:cubicBezTo>
                <a:cubicBezTo>
                  <a:pt x="3940781" y="570242"/>
                  <a:pt x="3940781" y="570242"/>
                  <a:pt x="3940781" y="570242"/>
                </a:cubicBezTo>
                <a:cubicBezTo>
                  <a:pt x="3930921" y="587014"/>
                  <a:pt x="3907256" y="600826"/>
                  <a:pt x="3887535" y="600826"/>
                </a:cubicBezTo>
                <a:lnTo>
                  <a:pt x="3752336" y="600826"/>
                </a:lnTo>
                <a:lnTo>
                  <a:pt x="3611441" y="600826"/>
                </a:lnTo>
                <a:lnTo>
                  <a:pt x="474414" y="600826"/>
                </a:lnTo>
                <a:lnTo>
                  <a:pt x="349254" y="600826"/>
                </a:lnTo>
                <a:lnTo>
                  <a:pt x="198320" y="600826"/>
                </a:lnTo>
                <a:cubicBezTo>
                  <a:pt x="179092" y="600826"/>
                  <a:pt x="154933" y="587014"/>
                  <a:pt x="145073" y="570242"/>
                </a:cubicBezTo>
                <a:cubicBezTo>
                  <a:pt x="7026" y="330997"/>
                  <a:pt x="7026" y="330997"/>
                  <a:pt x="7026" y="330997"/>
                </a:cubicBezTo>
                <a:cubicBezTo>
                  <a:pt x="2343" y="322611"/>
                  <a:pt x="0" y="311512"/>
                  <a:pt x="0" y="300413"/>
                </a:cubicBezTo>
                <a:cubicBezTo>
                  <a:pt x="0" y="289315"/>
                  <a:pt x="2343" y="278215"/>
                  <a:pt x="7026" y="269829"/>
                </a:cubicBezTo>
                <a:cubicBezTo>
                  <a:pt x="145073" y="30584"/>
                  <a:pt x="145073" y="30584"/>
                  <a:pt x="145073" y="30584"/>
                </a:cubicBezTo>
                <a:cubicBezTo>
                  <a:pt x="154933" y="13812"/>
                  <a:pt x="179092" y="0"/>
                  <a:pt x="198320" y="0"/>
                </a:cubicBezTo>
                <a:close/>
              </a:path>
            </a:pathLst>
          </a:custGeom>
          <a:solidFill>
            <a:srgbClr val="950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65" dirty="0">
                <a:latin typeface="微软雅黑" panose="020B0503020204020204" charset="-122"/>
                <a:ea typeface="微软雅黑" panose="020B0503020204020204" charset="-122"/>
              </a:rPr>
              <a:t>        初学者的投资策略</a:t>
            </a:r>
          </a:p>
        </p:txBody>
      </p:sp>
      <p:sp>
        <p:nvSpPr>
          <p:cNvPr id="10" name="任意多边形 9"/>
          <p:cNvSpPr/>
          <p:nvPr/>
        </p:nvSpPr>
        <p:spPr>
          <a:xfrm>
            <a:off x="0" y="0"/>
            <a:ext cx="3831771" cy="6858000"/>
          </a:xfrm>
          <a:custGeom>
            <a:avLst/>
            <a:gdLst>
              <a:gd name="connsiteX0" fmla="*/ 0 w 9144000"/>
              <a:gd name="connsiteY0" fmla="*/ 0 h 123468"/>
              <a:gd name="connsiteX1" fmla="*/ 2286000 w 9144000"/>
              <a:gd name="connsiteY1" fmla="*/ 0 h 123468"/>
              <a:gd name="connsiteX2" fmla="*/ 4572000 w 9144000"/>
              <a:gd name="connsiteY2" fmla="*/ 0 h 123468"/>
              <a:gd name="connsiteX3" fmla="*/ 6858000 w 9144000"/>
              <a:gd name="connsiteY3" fmla="*/ 0 h 123468"/>
              <a:gd name="connsiteX4" fmla="*/ 9144000 w 9144000"/>
              <a:gd name="connsiteY4" fmla="*/ 0 h 123468"/>
              <a:gd name="connsiteX5" fmla="*/ 9144000 w 9144000"/>
              <a:gd name="connsiteY5" fmla="*/ 123468 h 123468"/>
              <a:gd name="connsiteX6" fmla="*/ 6858000 w 9144000"/>
              <a:gd name="connsiteY6" fmla="*/ 123468 h 123468"/>
              <a:gd name="connsiteX7" fmla="*/ 4572000 w 9144000"/>
              <a:gd name="connsiteY7" fmla="*/ 123468 h 123468"/>
              <a:gd name="connsiteX8" fmla="*/ 2286000 w 9144000"/>
              <a:gd name="connsiteY8" fmla="*/ 123468 h 123468"/>
              <a:gd name="connsiteX9" fmla="*/ 0 w 9144000"/>
              <a:gd name="connsiteY9" fmla="*/ 123468 h 12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123468">
                <a:moveTo>
                  <a:pt x="0" y="0"/>
                </a:moveTo>
                <a:lnTo>
                  <a:pt x="2286000" y="0"/>
                </a:lnTo>
                <a:lnTo>
                  <a:pt x="4572000" y="0"/>
                </a:lnTo>
                <a:lnTo>
                  <a:pt x="6858000" y="0"/>
                </a:lnTo>
                <a:lnTo>
                  <a:pt x="9144000" y="0"/>
                </a:lnTo>
                <a:lnTo>
                  <a:pt x="9144000" y="123468"/>
                </a:lnTo>
                <a:lnTo>
                  <a:pt x="6858000" y="123468"/>
                </a:lnTo>
                <a:lnTo>
                  <a:pt x="4572000" y="123468"/>
                </a:lnTo>
                <a:lnTo>
                  <a:pt x="2286000" y="123468"/>
                </a:lnTo>
                <a:lnTo>
                  <a:pt x="0" y="123468"/>
                </a:lnTo>
                <a:close/>
              </a:path>
            </a:pathLst>
          </a:custGeom>
          <a:solidFill>
            <a:srgbClr val="950040"/>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zh-CN" altLang="en-US" sz="2400" b="1">
              <a:ln w="22225">
                <a:solidFill>
                  <a:schemeClr val="accent2"/>
                </a:solidFill>
                <a:prstDash val="solid"/>
              </a:ln>
              <a:solidFill>
                <a:schemeClr val="accent2">
                  <a:lumMod val="40000"/>
                  <a:lumOff val="60000"/>
                </a:schemeClr>
              </a:solidFill>
            </a:endParaRPr>
          </a:p>
        </p:txBody>
      </p:sp>
      <p:sp>
        <p:nvSpPr>
          <p:cNvPr id="11" name="任意多边形 10"/>
          <p:cNvSpPr/>
          <p:nvPr>
            <p:custDataLst>
              <p:tags r:id="rId8"/>
            </p:custDataLst>
          </p:nvPr>
        </p:nvSpPr>
        <p:spPr>
          <a:xfrm>
            <a:off x="6412376" y="4310450"/>
            <a:ext cx="4131024" cy="647136"/>
          </a:xfrm>
          <a:custGeom>
            <a:avLst/>
            <a:gdLst>
              <a:gd name="connsiteX0" fmla="*/ 198320 w 4086223"/>
              <a:gd name="connsiteY0" fmla="*/ 0 h 600826"/>
              <a:gd name="connsiteX1" fmla="*/ 349254 w 4086223"/>
              <a:gd name="connsiteY1" fmla="*/ 0 h 600826"/>
              <a:gd name="connsiteX2" fmla="*/ 357937 w 4086223"/>
              <a:gd name="connsiteY2" fmla="*/ 0 h 600826"/>
              <a:gd name="connsiteX3" fmla="*/ 474414 w 4086223"/>
              <a:gd name="connsiteY3" fmla="*/ 0 h 600826"/>
              <a:gd name="connsiteX4" fmla="*/ 3611441 w 4086223"/>
              <a:gd name="connsiteY4" fmla="*/ 0 h 600826"/>
              <a:gd name="connsiteX5" fmla="*/ 3752336 w 4086223"/>
              <a:gd name="connsiteY5" fmla="*/ 0 h 600826"/>
              <a:gd name="connsiteX6" fmla="*/ 3771058 w 4086223"/>
              <a:gd name="connsiteY6" fmla="*/ 0 h 600826"/>
              <a:gd name="connsiteX7" fmla="*/ 3887535 w 4086223"/>
              <a:gd name="connsiteY7" fmla="*/ 0 h 600826"/>
              <a:gd name="connsiteX8" fmla="*/ 3940781 w 4086223"/>
              <a:gd name="connsiteY8" fmla="*/ 30584 h 600826"/>
              <a:gd name="connsiteX9" fmla="*/ 4078828 w 4086223"/>
              <a:gd name="connsiteY9" fmla="*/ 269829 h 600826"/>
              <a:gd name="connsiteX10" fmla="*/ 4078828 w 4086223"/>
              <a:gd name="connsiteY10" fmla="*/ 330997 h 600826"/>
              <a:gd name="connsiteX11" fmla="*/ 3940781 w 4086223"/>
              <a:gd name="connsiteY11" fmla="*/ 570242 h 600826"/>
              <a:gd name="connsiteX12" fmla="*/ 3887535 w 4086223"/>
              <a:gd name="connsiteY12" fmla="*/ 600826 h 600826"/>
              <a:gd name="connsiteX13" fmla="*/ 3752336 w 4086223"/>
              <a:gd name="connsiteY13" fmla="*/ 600826 h 600826"/>
              <a:gd name="connsiteX14" fmla="*/ 3611441 w 4086223"/>
              <a:gd name="connsiteY14" fmla="*/ 600826 h 600826"/>
              <a:gd name="connsiteX15" fmla="*/ 474414 w 4086223"/>
              <a:gd name="connsiteY15" fmla="*/ 600826 h 600826"/>
              <a:gd name="connsiteX16" fmla="*/ 349254 w 4086223"/>
              <a:gd name="connsiteY16" fmla="*/ 600826 h 600826"/>
              <a:gd name="connsiteX17" fmla="*/ 198320 w 4086223"/>
              <a:gd name="connsiteY17" fmla="*/ 600826 h 600826"/>
              <a:gd name="connsiteX18" fmla="*/ 145073 w 4086223"/>
              <a:gd name="connsiteY18" fmla="*/ 570242 h 600826"/>
              <a:gd name="connsiteX19" fmla="*/ 7026 w 4086223"/>
              <a:gd name="connsiteY19" fmla="*/ 330997 h 600826"/>
              <a:gd name="connsiteX20" fmla="*/ 0 w 4086223"/>
              <a:gd name="connsiteY20" fmla="*/ 300413 h 600826"/>
              <a:gd name="connsiteX21" fmla="*/ 7026 w 4086223"/>
              <a:gd name="connsiteY21" fmla="*/ 269829 h 600826"/>
              <a:gd name="connsiteX22" fmla="*/ 145073 w 4086223"/>
              <a:gd name="connsiteY22" fmla="*/ 30584 h 600826"/>
              <a:gd name="connsiteX23" fmla="*/ 198320 w 4086223"/>
              <a:gd name="connsiteY23" fmla="*/ 0 h 6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6223" h="600826">
                <a:moveTo>
                  <a:pt x="198320" y="0"/>
                </a:moveTo>
                <a:lnTo>
                  <a:pt x="349254" y="0"/>
                </a:lnTo>
                <a:lnTo>
                  <a:pt x="357937" y="0"/>
                </a:lnTo>
                <a:cubicBezTo>
                  <a:pt x="474414" y="0"/>
                  <a:pt x="474414" y="0"/>
                  <a:pt x="474414" y="0"/>
                </a:cubicBezTo>
                <a:lnTo>
                  <a:pt x="3611441" y="0"/>
                </a:lnTo>
                <a:lnTo>
                  <a:pt x="3752336" y="0"/>
                </a:lnTo>
                <a:lnTo>
                  <a:pt x="3771058" y="0"/>
                </a:lnTo>
                <a:cubicBezTo>
                  <a:pt x="3887535" y="0"/>
                  <a:pt x="3887535" y="0"/>
                  <a:pt x="3887535" y="0"/>
                </a:cubicBezTo>
                <a:cubicBezTo>
                  <a:pt x="3907256" y="0"/>
                  <a:pt x="3930921" y="13812"/>
                  <a:pt x="3940781" y="30584"/>
                </a:cubicBezTo>
                <a:cubicBezTo>
                  <a:pt x="4078828" y="269829"/>
                  <a:pt x="4078828" y="269829"/>
                  <a:pt x="4078828" y="269829"/>
                </a:cubicBezTo>
                <a:cubicBezTo>
                  <a:pt x="4088688" y="286601"/>
                  <a:pt x="4088688" y="314225"/>
                  <a:pt x="4078828" y="330997"/>
                </a:cubicBezTo>
                <a:cubicBezTo>
                  <a:pt x="3940781" y="570242"/>
                  <a:pt x="3940781" y="570242"/>
                  <a:pt x="3940781" y="570242"/>
                </a:cubicBezTo>
                <a:cubicBezTo>
                  <a:pt x="3930921" y="587014"/>
                  <a:pt x="3907256" y="600826"/>
                  <a:pt x="3887535" y="600826"/>
                </a:cubicBezTo>
                <a:lnTo>
                  <a:pt x="3752336" y="600826"/>
                </a:lnTo>
                <a:lnTo>
                  <a:pt x="3611441" y="600826"/>
                </a:lnTo>
                <a:lnTo>
                  <a:pt x="474414" y="600826"/>
                </a:lnTo>
                <a:lnTo>
                  <a:pt x="349254" y="600826"/>
                </a:lnTo>
                <a:lnTo>
                  <a:pt x="198320" y="600826"/>
                </a:lnTo>
                <a:cubicBezTo>
                  <a:pt x="179092" y="600826"/>
                  <a:pt x="154933" y="587014"/>
                  <a:pt x="145073" y="570242"/>
                </a:cubicBezTo>
                <a:cubicBezTo>
                  <a:pt x="7026" y="330997"/>
                  <a:pt x="7026" y="330997"/>
                  <a:pt x="7026" y="330997"/>
                </a:cubicBezTo>
                <a:cubicBezTo>
                  <a:pt x="2343" y="322611"/>
                  <a:pt x="0" y="311512"/>
                  <a:pt x="0" y="300413"/>
                </a:cubicBezTo>
                <a:cubicBezTo>
                  <a:pt x="0" y="289315"/>
                  <a:pt x="2343" y="278215"/>
                  <a:pt x="7026" y="269829"/>
                </a:cubicBezTo>
                <a:cubicBezTo>
                  <a:pt x="145073" y="30584"/>
                  <a:pt x="145073" y="30584"/>
                  <a:pt x="145073" y="30584"/>
                </a:cubicBezTo>
                <a:cubicBezTo>
                  <a:pt x="154933" y="13812"/>
                  <a:pt x="179092" y="0"/>
                  <a:pt x="198320" y="0"/>
                </a:cubicBezTo>
                <a:close/>
              </a:path>
            </a:pathLst>
          </a:custGeom>
          <a:solidFill>
            <a:srgbClr val="950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65" dirty="0">
                <a:latin typeface="微软雅黑" panose="020B0503020204020204" charset="-122"/>
                <a:ea typeface="微软雅黑" panose="020B0503020204020204" charset="-122"/>
              </a:rPr>
              <a:t>        进阶者的投资策略</a:t>
            </a:r>
          </a:p>
        </p:txBody>
      </p:sp>
      <p:sp>
        <p:nvSpPr>
          <p:cNvPr id="12" name="矩形 11"/>
          <p:cNvSpPr/>
          <p:nvPr/>
        </p:nvSpPr>
        <p:spPr>
          <a:xfrm>
            <a:off x="264885" y="2567225"/>
            <a:ext cx="3429000" cy="1692910"/>
          </a:xfrm>
          <a:prstGeom prst="rect">
            <a:avLst/>
          </a:prstGeom>
          <a:noFill/>
          <a:ln>
            <a:noFill/>
          </a:ln>
        </p:spPr>
        <p:txBody>
          <a:bodyPr wrap="square">
            <a:spAutoFit/>
          </a:bodyPr>
          <a:lstStyle/>
          <a:p>
            <a:pPr algn="ctr">
              <a:lnSpc>
                <a:spcPct val="130000"/>
              </a:lnSpc>
            </a:pPr>
            <a:r>
              <a:rPr lang="zh-CN" altLang="en-US" sz="4265" b="1" dirty="0">
                <a:solidFill>
                  <a:schemeClr val="bg1"/>
                </a:solidFill>
                <a:latin typeface="微软雅黑" panose="020B0503020204020204" charset="-122"/>
                <a:ea typeface="微软雅黑" panose="020B0503020204020204" charset="-122"/>
              </a:rPr>
              <a:t>目   录</a:t>
            </a:r>
          </a:p>
          <a:p>
            <a:pPr algn="ctr">
              <a:lnSpc>
                <a:spcPct val="130000"/>
              </a:lnSpc>
            </a:pPr>
            <a:r>
              <a:rPr lang="en-US" altLang="zh-CN" sz="3735" dirty="0">
                <a:solidFill>
                  <a:schemeClr val="bg1"/>
                </a:solidFill>
                <a:latin typeface="微软雅黑" panose="020B0503020204020204" charset="-122"/>
                <a:ea typeface="微软雅黑" panose="020B0503020204020204" charset="-122"/>
              </a:rPr>
              <a:t>contents</a:t>
            </a:r>
            <a:endParaRPr lang="zh-CN" altLang="en-US" sz="3735" dirty="0">
              <a:solidFill>
                <a:schemeClr val="bg1"/>
              </a:solidFill>
              <a:latin typeface="微软雅黑" panose="020B0503020204020204" charset="-122"/>
              <a:ea typeface="微软雅黑" panose="020B0503020204020204" charset="-122"/>
            </a:endParaRPr>
          </a:p>
        </p:txBody>
      </p:sp>
      <p:sp>
        <p:nvSpPr>
          <p:cNvPr id="2" name="任意多边形 1"/>
          <p:cNvSpPr/>
          <p:nvPr>
            <p:custDataLst>
              <p:tags r:id="rId9"/>
            </p:custDataLst>
          </p:nvPr>
        </p:nvSpPr>
        <p:spPr>
          <a:xfrm>
            <a:off x="5567184" y="5407095"/>
            <a:ext cx="724984" cy="647136"/>
          </a:xfrm>
          <a:custGeom>
            <a:avLst/>
            <a:gdLst>
              <a:gd name="connsiteX0" fmla="*/ 301824 w 1024400"/>
              <a:gd name="connsiteY0" fmla="*/ 0 h 914402"/>
              <a:gd name="connsiteX1" fmla="*/ 722014 w 1024400"/>
              <a:gd name="connsiteY1" fmla="*/ 0 h 914402"/>
              <a:gd name="connsiteX2" fmla="*/ 803051 w 1024400"/>
              <a:gd name="connsiteY2" fmla="*/ 46546 h 914402"/>
              <a:gd name="connsiteX3" fmla="*/ 1013145 w 1024400"/>
              <a:gd name="connsiteY3" fmla="*/ 410655 h 914402"/>
              <a:gd name="connsiteX4" fmla="*/ 1013145 w 1024400"/>
              <a:gd name="connsiteY4" fmla="*/ 503747 h 914402"/>
              <a:gd name="connsiteX5" fmla="*/ 803051 w 1024400"/>
              <a:gd name="connsiteY5" fmla="*/ 867856 h 914402"/>
              <a:gd name="connsiteX6" fmla="*/ 722014 w 1024400"/>
              <a:gd name="connsiteY6" fmla="*/ 914402 h 914402"/>
              <a:gd name="connsiteX7" fmla="*/ 301824 w 1024400"/>
              <a:gd name="connsiteY7" fmla="*/ 914402 h 914402"/>
              <a:gd name="connsiteX8" fmla="*/ 220787 w 1024400"/>
              <a:gd name="connsiteY8" fmla="*/ 867856 h 914402"/>
              <a:gd name="connsiteX9" fmla="*/ 10692 w 1024400"/>
              <a:gd name="connsiteY9" fmla="*/ 503747 h 914402"/>
              <a:gd name="connsiteX10" fmla="*/ 0 w 1024400"/>
              <a:gd name="connsiteY10" fmla="*/ 457201 h 914402"/>
              <a:gd name="connsiteX11" fmla="*/ 10692 w 1024400"/>
              <a:gd name="connsiteY11" fmla="*/ 410655 h 914402"/>
              <a:gd name="connsiteX12" fmla="*/ 220787 w 1024400"/>
              <a:gd name="connsiteY12" fmla="*/ 46546 h 914402"/>
              <a:gd name="connsiteX13" fmla="*/ 301824 w 1024400"/>
              <a:gd name="connsiteY13" fmla="*/ 0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4400" h="914402">
                <a:moveTo>
                  <a:pt x="301824" y="0"/>
                </a:moveTo>
                <a:cubicBezTo>
                  <a:pt x="722014" y="0"/>
                  <a:pt x="722014" y="0"/>
                  <a:pt x="722014" y="0"/>
                </a:cubicBezTo>
                <a:cubicBezTo>
                  <a:pt x="752028" y="0"/>
                  <a:pt x="788044" y="21020"/>
                  <a:pt x="803051" y="46546"/>
                </a:cubicBezTo>
                <a:cubicBezTo>
                  <a:pt x="1013145" y="410655"/>
                  <a:pt x="1013145" y="410655"/>
                  <a:pt x="1013145" y="410655"/>
                </a:cubicBezTo>
                <a:cubicBezTo>
                  <a:pt x="1028152" y="436180"/>
                  <a:pt x="1028152" y="478222"/>
                  <a:pt x="1013145" y="503747"/>
                </a:cubicBezTo>
                <a:cubicBezTo>
                  <a:pt x="803051" y="867856"/>
                  <a:pt x="803051" y="867856"/>
                  <a:pt x="803051" y="867856"/>
                </a:cubicBezTo>
                <a:cubicBezTo>
                  <a:pt x="788044" y="893381"/>
                  <a:pt x="752028" y="914402"/>
                  <a:pt x="722014" y="914402"/>
                </a:cubicBezTo>
                <a:lnTo>
                  <a:pt x="301824" y="914402"/>
                </a:lnTo>
                <a:cubicBezTo>
                  <a:pt x="272561" y="914402"/>
                  <a:pt x="235794" y="893381"/>
                  <a:pt x="220787" y="867856"/>
                </a:cubicBezTo>
                <a:cubicBezTo>
                  <a:pt x="10692" y="503747"/>
                  <a:pt x="10692" y="503747"/>
                  <a:pt x="10692" y="503747"/>
                </a:cubicBezTo>
                <a:cubicBezTo>
                  <a:pt x="3565" y="490984"/>
                  <a:pt x="0" y="474093"/>
                  <a:pt x="0" y="457201"/>
                </a:cubicBezTo>
                <a:cubicBezTo>
                  <a:pt x="0" y="440310"/>
                  <a:pt x="3565" y="423417"/>
                  <a:pt x="10692" y="410655"/>
                </a:cubicBezTo>
                <a:cubicBezTo>
                  <a:pt x="220787" y="46546"/>
                  <a:pt x="220787" y="46546"/>
                  <a:pt x="220787" y="46546"/>
                </a:cubicBezTo>
                <a:cubicBezTo>
                  <a:pt x="235794" y="21020"/>
                  <a:pt x="272561" y="0"/>
                  <a:pt x="3018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5" dirty="0">
                <a:solidFill>
                  <a:schemeClr val="tx1">
                    <a:lumMod val="95000"/>
                    <a:lumOff val="5000"/>
                  </a:schemeClr>
                </a:solidFill>
              </a:rPr>
              <a:t>05</a:t>
            </a:r>
            <a:endParaRPr lang="zh-CN" altLang="en-US" sz="2665" dirty="0">
              <a:solidFill>
                <a:schemeClr val="tx1">
                  <a:lumMod val="95000"/>
                  <a:lumOff val="5000"/>
                </a:schemeClr>
              </a:solidFill>
            </a:endParaRPr>
          </a:p>
        </p:txBody>
      </p:sp>
      <p:sp>
        <p:nvSpPr>
          <p:cNvPr id="14" name="任意多边形 13"/>
          <p:cNvSpPr/>
          <p:nvPr>
            <p:custDataLst>
              <p:tags r:id="rId10"/>
            </p:custDataLst>
          </p:nvPr>
        </p:nvSpPr>
        <p:spPr>
          <a:xfrm>
            <a:off x="6413011" y="5408365"/>
            <a:ext cx="4131024" cy="647136"/>
          </a:xfrm>
          <a:custGeom>
            <a:avLst/>
            <a:gdLst>
              <a:gd name="connsiteX0" fmla="*/ 198320 w 4086223"/>
              <a:gd name="connsiteY0" fmla="*/ 0 h 600826"/>
              <a:gd name="connsiteX1" fmla="*/ 349254 w 4086223"/>
              <a:gd name="connsiteY1" fmla="*/ 0 h 600826"/>
              <a:gd name="connsiteX2" fmla="*/ 357937 w 4086223"/>
              <a:gd name="connsiteY2" fmla="*/ 0 h 600826"/>
              <a:gd name="connsiteX3" fmla="*/ 474414 w 4086223"/>
              <a:gd name="connsiteY3" fmla="*/ 0 h 600826"/>
              <a:gd name="connsiteX4" fmla="*/ 3611441 w 4086223"/>
              <a:gd name="connsiteY4" fmla="*/ 0 h 600826"/>
              <a:gd name="connsiteX5" fmla="*/ 3752336 w 4086223"/>
              <a:gd name="connsiteY5" fmla="*/ 0 h 600826"/>
              <a:gd name="connsiteX6" fmla="*/ 3771058 w 4086223"/>
              <a:gd name="connsiteY6" fmla="*/ 0 h 600826"/>
              <a:gd name="connsiteX7" fmla="*/ 3887535 w 4086223"/>
              <a:gd name="connsiteY7" fmla="*/ 0 h 600826"/>
              <a:gd name="connsiteX8" fmla="*/ 3940781 w 4086223"/>
              <a:gd name="connsiteY8" fmla="*/ 30584 h 600826"/>
              <a:gd name="connsiteX9" fmla="*/ 4078828 w 4086223"/>
              <a:gd name="connsiteY9" fmla="*/ 269829 h 600826"/>
              <a:gd name="connsiteX10" fmla="*/ 4078828 w 4086223"/>
              <a:gd name="connsiteY10" fmla="*/ 330997 h 600826"/>
              <a:gd name="connsiteX11" fmla="*/ 3940781 w 4086223"/>
              <a:gd name="connsiteY11" fmla="*/ 570242 h 600826"/>
              <a:gd name="connsiteX12" fmla="*/ 3887535 w 4086223"/>
              <a:gd name="connsiteY12" fmla="*/ 600826 h 600826"/>
              <a:gd name="connsiteX13" fmla="*/ 3752336 w 4086223"/>
              <a:gd name="connsiteY13" fmla="*/ 600826 h 600826"/>
              <a:gd name="connsiteX14" fmla="*/ 3611441 w 4086223"/>
              <a:gd name="connsiteY14" fmla="*/ 600826 h 600826"/>
              <a:gd name="connsiteX15" fmla="*/ 474414 w 4086223"/>
              <a:gd name="connsiteY15" fmla="*/ 600826 h 600826"/>
              <a:gd name="connsiteX16" fmla="*/ 349254 w 4086223"/>
              <a:gd name="connsiteY16" fmla="*/ 600826 h 600826"/>
              <a:gd name="connsiteX17" fmla="*/ 198320 w 4086223"/>
              <a:gd name="connsiteY17" fmla="*/ 600826 h 600826"/>
              <a:gd name="connsiteX18" fmla="*/ 145073 w 4086223"/>
              <a:gd name="connsiteY18" fmla="*/ 570242 h 600826"/>
              <a:gd name="connsiteX19" fmla="*/ 7026 w 4086223"/>
              <a:gd name="connsiteY19" fmla="*/ 330997 h 600826"/>
              <a:gd name="connsiteX20" fmla="*/ 0 w 4086223"/>
              <a:gd name="connsiteY20" fmla="*/ 300413 h 600826"/>
              <a:gd name="connsiteX21" fmla="*/ 7026 w 4086223"/>
              <a:gd name="connsiteY21" fmla="*/ 269829 h 600826"/>
              <a:gd name="connsiteX22" fmla="*/ 145073 w 4086223"/>
              <a:gd name="connsiteY22" fmla="*/ 30584 h 600826"/>
              <a:gd name="connsiteX23" fmla="*/ 198320 w 4086223"/>
              <a:gd name="connsiteY23" fmla="*/ 0 h 6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6223" h="600826">
                <a:moveTo>
                  <a:pt x="198320" y="0"/>
                </a:moveTo>
                <a:lnTo>
                  <a:pt x="349254" y="0"/>
                </a:lnTo>
                <a:lnTo>
                  <a:pt x="357937" y="0"/>
                </a:lnTo>
                <a:cubicBezTo>
                  <a:pt x="474414" y="0"/>
                  <a:pt x="474414" y="0"/>
                  <a:pt x="474414" y="0"/>
                </a:cubicBezTo>
                <a:lnTo>
                  <a:pt x="3611441" y="0"/>
                </a:lnTo>
                <a:lnTo>
                  <a:pt x="3752336" y="0"/>
                </a:lnTo>
                <a:lnTo>
                  <a:pt x="3771058" y="0"/>
                </a:lnTo>
                <a:cubicBezTo>
                  <a:pt x="3887535" y="0"/>
                  <a:pt x="3887535" y="0"/>
                  <a:pt x="3887535" y="0"/>
                </a:cubicBezTo>
                <a:cubicBezTo>
                  <a:pt x="3907256" y="0"/>
                  <a:pt x="3930921" y="13812"/>
                  <a:pt x="3940781" y="30584"/>
                </a:cubicBezTo>
                <a:cubicBezTo>
                  <a:pt x="4078828" y="269829"/>
                  <a:pt x="4078828" y="269829"/>
                  <a:pt x="4078828" y="269829"/>
                </a:cubicBezTo>
                <a:cubicBezTo>
                  <a:pt x="4088688" y="286601"/>
                  <a:pt x="4088688" y="314225"/>
                  <a:pt x="4078828" y="330997"/>
                </a:cubicBezTo>
                <a:cubicBezTo>
                  <a:pt x="3940781" y="570242"/>
                  <a:pt x="3940781" y="570242"/>
                  <a:pt x="3940781" y="570242"/>
                </a:cubicBezTo>
                <a:cubicBezTo>
                  <a:pt x="3930921" y="587014"/>
                  <a:pt x="3907256" y="600826"/>
                  <a:pt x="3887535" y="600826"/>
                </a:cubicBezTo>
                <a:lnTo>
                  <a:pt x="3752336" y="600826"/>
                </a:lnTo>
                <a:lnTo>
                  <a:pt x="3611441" y="600826"/>
                </a:lnTo>
                <a:lnTo>
                  <a:pt x="474414" y="600826"/>
                </a:lnTo>
                <a:lnTo>
                  <a:pt x="349254" y="600826"/>
                </a:lnTo>
                <a:lnTo>
                  <a:pt x="198320" y="600826"/>
                </a:lnTo>
                <a:cubicBezTo>
                  <a:pt x="179092" y="600826"/>
                  <a:pt x="154933" y="587014"/>
                  <a:pt x="145073" y="570242"/>
                </a:cubicBezTo>
                <a:cubicBezTo>
                  <a:pt x="7026" y="330997"/>
                  <a:pt x="7026" y="330997"/>
                  <a:pt x="7026" y="330997"/>
                </a:cubicBezTo>
                <a:cubicBezTo>
                  <a:pt x="2343" y="322611"/>
                  <a:pt x="0" y="311512"/>
                  <a:pt x="0" y="300413"/>
                </a:cubicBezTo>
                <a:cubicBezTo>
                  <a:pt x="0" y="289315"/>
                  <a:pt x="2343" y="278215"/>
                  <a:pt x="7026" y="269829"/>
                </a:cubicBezTo>
                <a:cubicBezTo>
                  <a:pt x="145073" y="30584"/>
                  <a:pt x="145073" y="30584"/>
                  <a:pt x="145073" y="30584"/>
                </a:cubicBezTo>
                <a:cubicBezTo>
                  <a:pt x="154933" y="13812"/>
                  <a:pt x="179092" y="0"/>
                  <a:pt x="198320" y="0"/>
                </a:cubicBezTo>
                <a:close/>
              </a:path>
            </a:pathLst>
          </a:custGeom>
          <a:solidFill>
            <a:srgbClr val="950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65" dirty="0">
                <a:latin typeface="微软雅黑" panose="020B0503020204020204" charset="-122"/>
                <a:ea typeface="微软雅黑" panose="020B0503020204020204" charset="-122"/>
              </a:rPr>
              <a:t>        选择最佳货币投资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childTnLst>
                          </p:cTn>
                        </p:par>
                        <p:par>
                          <p:cTn id="18" fill="hold">
                            <p:stCondLst>
                              <p:cond delay="2000"/>
                            </p:stCondLst>
                            <p:childTnLst>
                              <p:par>
                                <p:cTn id="19" presetID="2" presetClass="entr" presetSubtype="8" decel="5330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750" fill="hold"/>
                                        <p:tgtEl>
                                          <p:spTgt spid="3"/>
                                        </p:tgtEl>
                                        <p:attrNameLst>
                                          <p:attrName>ppt_x</p:attrName>
                                        </p:attrNameLst>
                                      </p:cBhvr>
                                      <p:tavLst>
                                        <p:tav tm="0">
                                          <p:val>
                                            <p:strVal val="0-#ppt_w/2"/>
                                          </p:val>
                                        </p:tav>
                                        <p:tav tm="100000">
                                          <p:val>
                                            <p:strVal val="#ppt_x"/>
                                          </p:val>
                                        </p:tav>
                                      </p:tavLst>
                                    </p:anim>
                                    <p:anim calcmode="lin" valueType="num">
                                      <p:cBhvr additive="base">
                                        <p:cTn id="22" dur="75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2" decel="533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750" fill="hold"/>
                                        <p:tgtEl>
                                          <p:spTgt spid="7"/>
                                        </p:tgtEl>
                                        <p:attrNameLst>
                                          <p:attrName>ppt_x</p:attrName>
                                        </p:attrNameLst>
                                      </p:cBhvr>
                                      <p:tavLst>
                                        <p:tav tm="0">
                                          <p:val>
                                            <p:strVal val="1+#ppt_w/2"/>
                                          </p:val>
                                        </p:tav>
                                        <p:tav tm="100000">
                                          <p:val>
                                            <p:strVal val="#ppt_x"/>
                                          </p:val>
                                        </p:tav>
                                      </p:tavLst>
                                    </p:anim>
                                    <p:anim calcmode="lin" valueType="num">
                                      <p:cBhvr additive="base">
                                        <p:cTn id="26" dur="75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8" decel="5330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750" fill="hold"/>
                                        <p:tgtEl>
                                          <p:spTgt spid="4"/>
                                        </p:tgtEl>
                                        <p:attrNameLst>
                                          <p:attrName>ppt_x</p:attrName>
                                        </p:attrNameLst>
                                      </p:cBhvr>
                                      <p:tavLst>
                                        <p:tav tm="0">
                                          <p:val>
                                            <p:strVal val="0-#ppt_w/2"/>
                                          </p:val>
                                        </p:tav>
                                        <p:tav tm="100000">
                                          <p:val>
                                            <p:strVal val="#ppt_x"/>
                                          </p:val>
                                        </p:tav>
                                      </p:tavLst>
                                    </p:anim>
                                    <p:anim calcmode="lin" valueType="num">
                                      <p:cBhvr additive="base">
                                        <p:cTn id="31" dur="750" fill="hold"/>
                                        <p:tgtEl>
                                          <p:spTgt spid="4"/>
                                        </p:tgtEl>
                                        <p:attrNameLst>
                                          <p:attrName>ppt_y</p:attrName>
                                        </p:attrNameLst>
                                      </p:cBhvr>
                                      <p:tavLst>
                                        <p:tav tm="0">
                                          <p:val>
                                            <p:strVal val="#ppt_y"/>
                                          </p:val>
                                        </p:tav>
                                        <p:tav tm="100000">
                                          <p:val>
                                            <p:strVal val="#ppt_y"/>
                                          </p:val>
                                        </p:tav>
                                      </p:tavLst>
                                    </p:anim>
                                  </p:childTnLst>
                                </p:cTn>
                              </p:par>
                              <p:par>
                                <p:cTn id="32" presetID="2" presetClass="entr" presetSubtype="2" decel="5330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750" fill="hold"/>
                                        <p:tgtEl>
                                          <p:spTgt spid="8"/>
                                        </p:tgtEl>
                                        <p:attrNameLst>
                                          <p:attrName>ppt_x</p:attrName>
                                        </p:attrNameLst>
                                      </p:cBhvr>
                                      <p:tavLst>
                                        <p:tav tm="0">
                                          <p:val>
                                            <p:strVal val="1+#ppt_w/2"/>
                                          </p:val>
                                        </p:tav>
                                        <p:tav tm="100000">
                                          <p:val>
                                            <p:strVal val="#ppt_x"/>
                                          </p:val>
                                        </p:tav>
                                      </p:tavLst>
                                    </p:anim>
                                    <p:anim calcmode="lin" valueType="num">
                                      <p:cBhvr additive="base">
                                        <p:cTn id="35" dur="750" fill="hold"/>
                                        <p:tgtEl>
                                          <p:spTgt spid="8"/>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 presetClass="entr" presetSubtype="8" decel="5330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0-#ppt_w/2"/>
                                          </p:val>
                                        </p:tav>
                                        <p:tav tm="100000">
                                          <p:val>
                                            <p:strVal val="#ppt_x"/>
                                          </p:val>
                                        </p:tav>
                                      </p:tavLst>
                                    </p:anim>
                                    <p:anim calcmode="lin" valueType="num">
                                      <p:cBhvr additive="base">
                                        <p:cTn id="40" dur="750" fill="hold"/>
                                        <p:tgtEl>
                                          <p:spTgt spid="5"/>
                                        </p:tgtEl>
                                        <p:attrNameLst>
                                          <p:attrName>ppt_y</p:attrName>
                                        </p:attrNameLst>
                                      </p:cBhvr>
                                      <p:tavLst>
                                        <p:tav tm="0">
                                          <p:val>
                                            <p:strVal val="#ppt_y"/>
                                          </p:val>
                                        </p:tav>
                                        <p:tav tm="100000">
                                          <p:val>
                                            <p:strVal val="#ppt_y"/>
                                          </p:val>
                                        </p:tav>
                                      </p:tavLst>
                                    </p:anim>
                                  </p:childTnLst>
                                </p:cTn>
                              </p:par>
                              <p:par>
                                <p:cTn id="41" presetID="2" presetClass="entr" presetSubtype="2" decel="533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1+#ppt_w/2"/>
                                          </p:val>
                                        </p:tav>
                                        <p:tav tm="100000">
                                          <p:val>
                                            <p:strVal val="#ppt_x"/>
                                          </p:val>
                                        </p:tav>
                                      </p:tavLst>
                                    </p:anim>
                                    <p:anim calcmode="lin" valueType="num">
                                      <p:cBhvr additive="base">
                                        <p:cTn id="44" dur="750" fill="hold"/>
                                        <p:tgtEl>
                                          <p:spTgt spid="9"/>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2" presetClass="entr" presetSubtype="8" decel="5330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750" fill="hold"/>
                                        <p:tgtEl>
                                          <p:spTgt spid="6"/>
                                        </p:tgtEl>
                                        <p:attrNameLst>
                                          <p:attrName>ppt_x</p:attrName>
                                        </p:attrNameLst>
                                      </p:cBhvr>
                                      <p:tavLst>
                                        <p:tav tm="0">
                                          <p:val>
                                            <p:strVal val="0-#ppt_w/2"/>
                                          </p:val>
                                        </p:tav>
                                        <p:tav tm="100000">
                                          <p:val>
                                            <p:strVal val="#ppt_x"/>
                                          </p:val>
                                        </p:tav>
                                      </p:tavLst>
                                    </p:anim>
                                    <p:anim calcmode="lin" valueType="num">
                                      <p:cBhvr additive="base">
                                        <p:cTn id="49" dur="750" fill="hold"/>
                                        <p:tgtEl>
                                          <p:spTgt spid="6"/>
                                        </p:tgtEl>
                                        <p:attrNameLst>
                                          <p:attrName>ppt_y</p:attrName>
                                        </p:attrNameLst>
                                      </p:cBhvr>
                                      <p:tavLst>
                                        <p:tav tm="0">
                                          <p:val>
                                            <p:strVal val="#ppt_y"/>
                                          </p:val>
                                        </p:tav>
                                        <p:tav tm="100000">
                                          <p:val>
                                            <p:strVal val="#ppt_y"/>
                                          </p:val>
                                        </p:tav>
                                      </p:tavLst>
                                    </p:anim>
                                  </p:childTnLst>
                                </p:cTn>
                              </p:par>
                              <p:par>
                                <p:cTn id="50" presetID="2" presetClass="entr" presetSubtype="2" decel="5330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750" fill="hold"/>
                                        <p:tgtEl>
                                          <p:spTgt spid="11"/>
                                        </p:tgtEl>
                                        <p:attrNameLst>
                                          <p:attrName>ppt_x</p:attrName>
                                        </p:attrNameLst>
                                      </p:cBhvr>
                                      <p:tavLst>
                                        <p:tav tm="0">
                                          <p:val>
                                            <p:strVal val="1+#ppt_w/2"/>
                                          </p:val>
                                        </p:tav>
                                        <p:tav tm="100000">
                                          <p:val>
                                            <p:strVal val="#ppt_x"/>
                                          </p:val>
                                        </p:tav>
                                      </p:tavLst>
                                    </p:anim>
                                    <p:anim calcmode="lin" valueType="num">
                                      <p:cBhvr additive="base">
                                        <p:cTn id="53" dur="750" fill="hold"/>
                                        <p:tgtEl>
                                          <p:spTgt spid="11"/>
                                        </p:tgtEl>
                                        <p:attrNameLst>
                                          <p:attrName>ppt_y</p:attrName>
                                        </p:attrNameLst>
                                      </p:cBhvr>
                                      <p:tavLst>
                                        <p:tav tm="0">
                                          <p:val>
                                            <p:strVal val="#ppt_y"/>
                                          </p:val>
                                        </p:tav>
                                        <p:tav tm="100000">
                                          <p:val>
                                            <p:strVal val="#ppt_y"/>
                                          </p:val>
                                        </p:tav>
                                      </p:tavLst>
                                    </p:anim>
                                  </p:childTnLst>
                                </p:cTn>
                              </p:par>
                            </p:childTnLst>
                          </p:cTn>
                        </p:par>
                        <p:par>
                          <p:cTn id="54" fill="hold">
                            <p:stCondLst>
                              <p:cond delay="6000"/>
                            </p:stCondLst>
                            <p:childTnLst>
                              <p:par>
                                <p:cTn id="55" presetID="2" presetClass="entr" presetSubtype="8" decel="53300" fill="hold" grpId="0" nodeType="after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750" fill="hold"/>
                                        <p:tgtEl>
                                          <p:spTgt spid="2"/>
                                        </p:tgtEl>
                                        <p:attrNameLst>
                                          <p:attrName>ppt_x</p:attrName>
                                        </p:attrNameLst>
                                      </p:cBhvr>
                                      <p:tavLst>
                                        <p:tav tm="0">
                                          <p:val>
                                            <p:strVal val="0-#ppt_w/2"/>
                                          </p:val>
                                        </p:tav>
                                        <p:tav tm="100000">
                                          <p:val>
                                            <p:strVal val="#ppt_x"/>
                                          </p:val>
                                        </p:tav>
                                      </p:tavLst>
                                    </p:anim>
                                    <p:anim calcmode="lin" valueType="num">
                                      <p:cBhvr additive="base">
                                        <p:cTn id="58" dur="750" fill="hold"/>
                                        <p:tgtEl>
                                          <p:spTgt spid="2"/>
                                        </p:tgtEl>
                                        <p:attrNameLst>
                                          <p:attrName>ppt_y</p:attrName>
                                        </p:attrNameLst>
                                      </p:cBhvr>
                                      <p:tavLst>
                                        <p:tav tm="0">
                                          <p:val>
                                            <p:strVal val="#ppt_y"/>
                                          </p:val>
                                        </p:tav>
                                        <p:tav tm="100000">
                                          <p:val>
                                            <p:strVal val="#ppt_y"/>
                                          </p:val>
                                        </p:tav>
                                      </p:tavLst>
                                    </p:anim>
                                  </p:childTnLst>
                                </p:cTn>
                              </p:par>
                              <p:par>
                                <p:cTn id="59" presetID="2" presetClass="entr" presetSubtype="2" decel="5330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750" fill="hold"/>
                                        <p:tgtEl>
                                          <p:spTgt spid="14"/>
                                        </p:tgtEl>
                                        <p:attrNameLst>
                                          <p:attrName>ppt_x</p:attrName>
                                        </p:attrNameLst>
                                      </p:cBhvr>
                                      <p:tavLst>
                                        <p:tav tm="0">
                                          <p:val>
                                            <p:strVal val="1+#ppt_w/2"/>
                                          </p:val>
                                        </p:tav>
                                        <p:tav tm="100000">
                                          <p:val>
                                            <p:strVal val="#ppt_x"/>
                                          </p:val>
                                        </p:tav>
                                      </p:tavLst>
                                    </p:anim>
                                    <p:anim calcmode="lin" valueType="num">
                                      <p:cBhvr additive="base">
                                        <p:cTn id="62"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p:bldP spid="2" grpId="0" bldLvl="0" animBg="1"/>
      <p:bldP spid="1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20</a:t>
            </a:fld>
            <a:endParaRPr lang="zh-CN" altLang="en-US"/>
          </a:p>
        </p:txBody>
      </p:sp>
      <p:sp>
        <p:nvSpPr>
          <p:cNvPr id="3" name="文本框 2"/>
          <p:cNvSpPr txBox="1"/>
          <p:nvPr/>
        </p:nvSpPr>
        <p:spPr>
          <a:xfrm>
            <a:off x="517948" y="458934"/>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1.</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波段交易</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以日线图为例</a:t>
            </a:r>
          </a:p>
        </p:txBody>
      </p:sp>
      <p:pic>
        <p:nvPicPr>
          <p:cNvPr id="4" name="图片 3"/>
          <p:cNvPicPr>
            <a:picLocks noChangeAspect="1"/>
          </p:cNvPicPr>
          <p:nvPr/>
        </p:nvPicPr>
        <p:blipFill>
          <a:blip r:embed="rId2"/>
          <a:stretch>
            <a:fillRect/>
          </a:stretch>
        </p:blipFill>
        <p:spPr>
          <a:xfrm>
            <a:off x="270510" y="1336040"/>
            <a:ext cx="5851525" cy="3193415"/>
          </a:xfrm>
          <a:prstGeom prst="rect">
            <a:avLst/>
          </a:prstGeom>
        </p:spPr>
      </p:pic>
      <p:pic>
        <p:nvPicPr>
          <p:cNvPr id="7" name="图片 6"/>
          <p:cNvPicPr>
            <a:picLocks noChangeAspect="1"/>
          </p:cNvPicPr>
          <p:nvPr/>
        </p:nvPicPr>
        <p:blipFill>
          <a:blip r:embed="rId3"/>
          <a:stretch>
            <a:fillRect/>
          </a:stretch>
        </p:blipFill>
        <p:spPr>
          <a:xfrm>
            <a:off x="6268085" y="3223895"/>
            <a:ext cx="5668010" cy="3268980"/>
          </a:xfrm>
          <a:prstGeom prst="rect">
            <a:avLst/>
          </a:prstGeom>
        </p:spPr>
      </p:pic>
      <p:cxnSp>
        <p:nvCxnSpPr>
          <p:cNvPr id="8" name="直接箭头连接符 7"/>
          <p:cNvCxnSpPr/>
          <p:nvPr/>
        </p:nvCxnSpPr>
        <p:spPr>
          <a:xfrm flipV="1">
            <a:off x="509905" y="2602865"/>
            <a:ext cx="857250" cy="2064385"/>
          </a:xfrm>
          <a:prstGeom prst="straightConnector1">
            <a:avLst/>
          </a:prstGeom>
          <a:ln w="508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183515" y="4667250"/>
            <a:ext cx="944245" cy="368300"/>
          </a:xfrm>
          <a:prstGeom prst="rect">
            <a:avLst/>
          </a:prstGeom>
          <a:noFill/>
        </p:spPr>
        <p:txBody>
          <a:bodyPr wrap="square" rtlCol="0">
            <a:spAutoFit/>
          </a:bodyPr>
          <a:lstStyle/>
          <a:p>
            <a:r>
              <a:rPr lang="zh-CN" altLang="en-US"/>
              <a:t>阻力线</a:t>
            </a:r>
          </a:p>
        </p:txBody>
      </p:sp>
      <p:cxnSp>
        <p:nvCxnSpPr>
          <p:cNvPr id="11" name="直接箭头连接符 10"/>
          <p:cNvCxnSpPr/>
          <p:nvPr/>
        </p:nvCxnSpPr>
        <p:spPr>
          <a:xfrm flipH="1" flipV="1">
            <a:off x="4431665" y="3472180"/>
            <a:ext cx="608330" cy="1412240"/>
          </a:xfrm>
          <a:prstGeom prst="straightConnector1">
            <a:avLst/>
          </a:prstGeom>
          <a:ln w="508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4431665" y="4884420"/>
            <a:ext cx="1575435" cy="368300"/>
          </a:xfrm>
          <a:prstGeom prst="rect">
            <a:avLst/>
          </a:prstGeom>
          <a:noFill/>
        </p:spPr>
        <p:txBody>
          <a:bodyPr wrap="square" rtlCol="0">
            <a:spAutoFit/>
          </a:bodyPr>
          <a:lstStyle/>
          <a:p>
            <a:r>
              <a:rPr lang="zh-CN" altLang="en-US"/>
              <a:t>支撑线</a:t>
            </a:r>
          </a:p>
        </p:txBody>
      </p:sp>
      <p:sp>
        <p:nvSpPr>
          <p:cNvPr id="14" name="椭圆 13"/>
          <p:cNvSpPr/>
          <p:nvPr/>
        </p:nvSpPr>
        <p:spPr>
          <a:xfrm>
            <a:off x="8312150" y="3515360"/>
            <a:ext cx="108585" cy="1739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椭圆 14"/>
          <p:cNvSpPr/>
          <p:nvPr/>
        </p:nvSpPr>
        <p:spPr>
          <a:xfrm>
            <a:off x="7751445" y="4243705"/>
            <a:ext cx="130810" cy="1625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nvSpPr>
        <p:spPr>
          <a:xfrm>
            <a:off x="8833485" y="4156710"/>
            <a:ext cx="120015" cy="8699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椭圆 16"/>
          <p:cNvSpPr/>
          <p:nvPr/>
        </p:nvSpPr>
        <p:spPr>
          <a:xfrm>
            <a:off x="9310370" y="3754755"/>
            <a:ext cx="152400" cy="1301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椭圆 17"/>
          <p:cNvSpPr/>
          <p:nvPr/>
        </p:nvSpPr>
        <p:spPr>
          <a:xfrm>
            <a:off x="10017125" y="4199890"/>
            <a:ext cx="140970" cy="16319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4"/>
          <a:stretch>
            <a:fillRect/>
          </a:stretch>
        </p:blipFill>
        <p:spPr>
          <a:xfrm>
            <a:off x="1565910" y="1613535"/>
            <a:ext cx="8989695" cy="4161790"/>
          </a:xfrm>
          <a:prstGeom prst="rect">
            <a:avLst/>
          </a:prstGeom>
        </p:spPr>
      </p:pic>
      <p:pic>
        <p:nvPicPr>
          <p:cNvPr id="21" name="图片 20"/>
          <p:cNvPicPr>
            <a:picLocks noChangeAspect="1"/>
          </p:cNvPicPr>
          <p:nvPr/>
        </p:nvPicPr>
        <p:blipFill>
          <a:blip r:embed="rId5"/>
          <a:srcRect l="9461" r="7251"/>
          <a:stretch>
            <a:fillRect/>
          </a:stretch>
        </p:blipFill>
        <p:spPr>
          <a:xfrm>
            <a:off x="1565910" y="1613535"/>
            <a:ext cx="8930640" cy="4587240"/>
          </a:xfrm>
          <a:prstGeom prst="rect">
            <a:avLst/>
          </a:prstGeom>
        </p:spPr>
      </p:pic>
      <p:sp>
        <p:nvSpPr>
          <p:cNvPr id="22" name="文本框 21"/>
          <p:cNvSpPr txBox="1"/>
          <p:nvPr/>
        </p:nvSpPr>
        <p:spPr>
          <a:xfrm>
            <a:off x="7660005" y="677545"/>
            <a:ext cx="3857625" cy="460375"/>
          </a:xfrm>
          <a:prstGeom prst="rect">
            <a:avLst/>
          </a:prstGeom>
          <a:noFill/>
        </p:spPr>
        <p:txBody>
          <a:bodyPr wrap="square" rtlCol="0">
            <a:spAutoFit/>
          </a:bodyPr>
          <a:lstStyle/>
          <a:p>
            <a:r>
              <a:rPr lang="zh-CN" altLang="en-US" sz="2400" b="1" dirty="0"/>
              <a:t>趋势跟踪策略</a:t>
            </a:r>
          </a:p>
        </p:txBody>
      </p:sp>
      <p:sp>
        <p:nvSpPr>
          <p:cNvPr id="5" name="文本框 4">
            <a:extLst>
              <a:ext uri="{FF2B5EF4-FFF2-40B4-BE49-F238E27FC236}">
                <a16:creationId xmlns:a16="http://schemas.microsoft.com/office/drawing/2014/main" id="{11A8A124-D857-8F22-E9C3-61561317B39D}"/>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P spid="12" grpId="1"/>
      <p:bldP spid="22" grpId="0"/>
      <p:bldP spid="2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7948" y="458934"/>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1.</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波段交易</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以日线图为例</a:t>
            </a:r>
          </a:p>
        </p:txBody>
      </p:sp>
      <p:pic>
        <p:nvPicPr>
          <p:cNvPr id="2" name="图片 1"/>
          <p:cNvPicPr>
            <a:picLocks noChangeAspect="1"/>
          </p:cNvPicPr>
          <p:nvPr/>
        </p:nvPicPr>
        <p:blipFill>
          <a:blip r:embed="rId2"/>
          <a:stretch>
            <a:fillRect/>
          </a:stretch>
        </p:blipFill>
        <p:spPr>
          <a:xfrm>
            <a:off x="357505" y="1909445"/>
            <a:ext cx="9288145" cy="3378200"/>
          </a:xfrm>
          <a:prstGeom prst="rect">
            <a:avLst/>
          </a:prstGeom>
        </p:spPr>
      </p:pic>
      <p:sp>
        <p:nvSpPr>
          <p:cNvPr id="3" name="文本框 2"/>
          <p:cNvSpPr txBox="1"/>
          <p:nvPr/>
        </p:nvSpPr>
        <p:spPr>
          <a:xfrm>
            <a:off x="508635" y="1374775"/>
            <a:ext cx="3021330" cy="460375"/>
          </a:xfrm>
          <a:prstGeom prst="rect">
            <a:avLst/>
          </a:prstGeom>
          <a:noFill/>
        </p:spPr>
        <p:txBody>
          <a:bodyPr wrap="square" rtlCol="0">
            <a:spAutoFit/>
          </a:bodyPr>
          <a:lstStyle/>
          <a:p>
            <a:r>
              <a:rPr lang="zh-CN" altLang="en-US" sz="2400"/>
              <a:t>区间趋势：</a:t>
            </a:r>
          </a:p>
        </p:txBody>
      </p:sp>
      <p:sp>
        <p:nvSpPr>
          <p:cNvPr id="6" name="文本框 5"/>
          <p:cNvSpPr txBox="1"/>
          <p:nvPr/>
        </p:nvSpPr>
        <p:spPr>
          <a:xfrm>
            <a:off x="2890520" y="5623560"/>
            <a:ext cx="8539480" cy="583565"/>
          </a:xfrm>
          <a:prstGeom prst="rect">
            <a:avLst/>
          </a:prstGeom>
          <a:noFill/>
        </p:spPr>
        <p:txBody>
          <a:bodyPr wrap="square" rtlCol="0">
            <a:spAutoFit/>
          </a:bodyPr>
          <a:lstStyle/>
          <a:p>
            <a:r>
              <a:rPr lang="zh-CN" altLang="en-US" sz="3200"/>
              <a:t>应该采取怎样的策略确定进出场时机呢？</a:t>
            </a:r>
          </a:p>
        </p:txBody>
      </p:sp>
      <p:sp>
        <p:nvSpPr>
          <p:cNvPr id="4" name="文本框 3">
            <a:extLst>
              <a:ext uri="{FF2B5EF4-FFF2-40B4-BE49-F238E27FC236}">
                <a16:creationId xmlns:a16="http://schemas.microsoft.com/office/drawing/2014/main" id="{272F5FEE-A76B-81C6-EAAC-4A00F8A5D8B2}"/>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28015" y="2022475"/>
            <a:ext cx="8518525" cy="3562985"/>
          </a:xfrm>
          <a:prstGeom prst="rect">
            <a:avLst/>
          </a:prstGeom>
        </p:spPr>
      </p:pic>
      <p:sp>
        <p:nvSpPr>
          <p:cNvPr id="5" name="文本框 4"/>
          <p:cNvSpPr txBox="1"/>
          <p:nvPr/>
        </p:nvSpPr>
        <p:spPr>
          <a:xfrm>
            <a:off x="517948" y="458934"/>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1.</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波段交易</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以日线图为例</a:t>
            </a:r>
          </a:p>
        </p:txBody>
      </p:sp>
      <p:sp>
        <p:nvSpPr>
          <p:cNvPr id="7" name="文本框 6"/>
          <p:cNvSpPr txBox="1"/>
          <p:nvPr/>
        </p:nvSpPr>
        <p:spPr>
          <a:xfrm>
            <a:off x="912495" y="1363980"/>
            <a:ext cx="5552440" cy="658495"/>
          </a:xfrm>
          <a:prstGeom prst="rect">
            <a:avLst/>
          </a:prstGeom>
          <a:noFill/>
        </p:spPr>
        <p:txBody>
          <a:bodyPr wrap="square" rtlCol="0">
            <a:noAutofit/>
          </a:bodyPr>
          <a:lstStyle/>
          <a:p>
            <a:r>
              <a:rPr lang="zh-CN" altLang="en-US" sz="2800"/>
              <a:t>斐波那契回调策略：</a:t>
            </a:r>
          </a:p>
        </p:txBody>
      </p:sp>
      <p:sp>
        <p:nvSpPr>
          <p:cNvPr id="8" name="文本框 7"/>
          <p:cNvSpPr txBox="1"/>
          <p:nvPr/>
        </p:nvSpPr>
        <p:spPr>
          <a:xfrm>
            <a:off x="9342120" y="1700530"/>
            <a:ext cx="2607945" cy="3692525"/>
          </a:xfrm>
          <a:prstGeom prst="rect">
            <a:avLst/>
          </a:prstGeom>
          <a:noFill/>
        </p:spPr>
        <p:txBody>
          <a:bodyPr wrap="square" rtlCol="0">
            <a:spAutoFit/>
          </a:bodyPr>
          <a:lstStyle/>
          <a:p>
            <a:r>
              <a:rPr lang="zh-CN" altLang="en-US"/>
              <a:t>假设一只股票从</a:t>
            </a:r>
            <a:r>
              <a:rPr lang="en-US" altLang="zh-CN"/>
              <a:t>100</a:t>
            </a:r>
            <a:r>
              <a:rPr lang="zh-CN" altLang="en-US"/>
              <a:t>美元上涨到</a:t>
            </a:r>
            <a:r>
              <a:rPr lang="en-US" altLang="zh-CN"/>
              <a:t>150</a:t>
            </a:r>
            <a:r>
              <a:rPr lang="zh-CN" altLang="en-US"/>
              <a:t>美元。斐波那契回撤水平为</a:t>
            </a:r>
            <a:r>
              <a:rPr lang="en-US" altLang="zh-CN"/>
              <a:t>61.8</a:t>
            </a:r>
            <a:r>
              <a:rPr lang="zh-CN" altLang="en-US"/>
              <a:t>％时，表明价格可能会回落至</a:t>
            </a:r>
            <a:r>
              <a:rPr lang="en-US" altLang="zh-CN"/>
              <a:t>122</a:t>
            </a:r>
            <a:r>
              <a:rPr lang="zh-CN" altLang="en-US"/>
              <a:t>美元，之后继续上行。</a:t>
            </a:r>
          </a:p>
          <a:p>
            <a:endParaRPr lang="en-US" altLang="zh-CN"/>
          </a:p>
          <a:p>
            <a:r>
              <a:rPr lang="zh-CN" altLang="en-US"/>
              <a:t>波段交易者</a:t>
            </a:r>
            <a:r>
              <a:rPr lang="zh-CN" altLang="en-US" b="1"/>
              <a:t>使用这些回撤水平来计划进出场点</a:t>
            </a:r>
            <a:r>
              <a:rPr lang="zh-CN" altLang="en-US"/>
              <a:t>，力求在当股票回调到斐波那契关键水平时买入，并在股价恢复主要趋势时卖出。</a:t>
            </a:r>
          </a:p>
        </p:txBody>
      </p:sp>
      <p:sp>
        <p:nvSpPr>
          <p:cNvPr id="2" name="文本框 1">
            <a:extLst>
              <a:ext uri="{FF2B5EF4-FFF2-40B4-BE49-F238E27FC236}">
                <a16:creationId xmlns:a16="http://schemas.microsoft.com/office/drawing/2014/main" id="{2DC94F0B-91F8-729E-010D-4D58D69A5AC6}"/>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7948" y="458934"/>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1.</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波段交易</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以日线图为例</a:t>
            </a:r>
          </a:p>
        </p:txBody>
      </p:sp>
      <p:sp>
        <p:nvSpPr>
          <p:cNvPr id="7" name="文本框 6"/>
          <p:cNvSpPr txBox="1"/>
          <p:nvPr/>
        </p:nvSpPr>
        <p:spPr>
          <a:xfrm>
            <a:off x="912495" y="1363980"/>
            <a:ext cx="5552440" cy="658495"/>
          </a:xfrm>
          <a:prstGeom prst="rect">
            <a:avLst/>
          </a:prstGeom>
          <a:noFill/>
        </p:spPr>
        <p:txBody>
          <a:bodyPr wrap="square" rtlCol="0">
            <a:noAutofit/>
          </a:bodyPr>
          <a:lstStyle/>
          <a:p>
            <a:r>
              <a:rPr lang="zh-CN" altLang="en-US" sz="2800"/>
              <a:t>支撑阻力位策略：</a:t>
            </a:r>
          </a:p>
        </p:txBody>
      </p:sp>
      <p:pic>
        <p:nvPicPr>
          <p:cNvPr id="2" name="图片 1"/>
          <p:cNvPicPr>
            <a:picLocks noChangeAspect="1"/>
          </p:cNvPicPr>
          <p:nvPr/>
        </p:nvPicPr>
        <p:blipFill>
          <a:blip r:embed="rId2"/>
          <a:stretch>
            <a:fillRect/>
          </a:stretch>
        </p:blipFill>
        <p:spPr>
          <a:xfrm>
            <a:off x="202565" y="1868170"/>
            <a:ext cx="5459730" cy="3164840"/>
          </a:xfrm>
          <a:prstGeom prst="rect">
            <a:avLst/>
          </a:prstGeom>
        </p:spPr>
      </p:pic>
      <p:sp>
        <p:nvSpPr>
          <p:cNvPr id="3" name="文本框 2"/>
          <p:cNvSpPr txBox="1"/>
          <p:nvPr/>
        </p:nvSpPr>
        <p:spPr>
          <a:xfrm>
            <a:off x="719455" y="5177155"/>
            <a:ext cx="3919855" cy="368300"/>
          </a:xfrm>
          <a:prstGeom prst="rect">
            <a:avLst/>
          </a:prstGeom>
          <a:noFill/>
        </p:spPr>
        <p:txBody>
          <a:bodyPr wrap="square" rtlCol="0">
            <a:spAutoFit/>
          </a:bodyPr>
          <a:lstStyle/>
          <a:p>
            <a:r>
              <a:rPr lang="zh-CN" altLang="en-US"/>
              <a:t>买方：开启多单；卖方：关掉空单</a:t>
            </a:r>
          </a:p>
        </p:txBody>
      </p:sp>
      <p:pic>
        <p:nvPicPr>
          <p:cNvPr id="4" name="图片 3"/>
          <p:cNvPicPr>
            <a:picLocks noChangeAspect="1"/>
          </p:cNvPicPr>
          <p:nvPr/>
        </p:nvPicPr>
        <p:blipFill>
          <a:blip r:embed="rId3"/>
          <a:stretch>
            <a:fillRect/>
          </a:stretch>
        </p:blipFill>
        <p:spPr>
          <a:xfrm>
            <a:off x="6096000" y="970915"/>
            <a:ext cx="5922010" cy="3345180"/>
          </a:xfrm>
          <a:prstGeom prst="rect">
            <a:avLst/>
          </a:prstGeom>
        </p:spPr>
      </p:pic>
      <p:pic>
        <p:nvPicPr>
          <p:cNvPr id="6" name="图片 5"/>
          <p:cNvPicPr>
            <a:picLocks noChangeAspect="1"/>
          </p:cNvPicPr>
          <p:nvPr/>
        </p:nvPicPr>
        <p:blipFill>
          <a:blip r:embed="rId4"/>
          <a:stretch>
            <a:fillRect/>
          </a:stretch>
        </p:blipFill>
        <p:spPr>
          <a:xfrm>
            <a:off x="6096000" y="3263900"/>
            <a:ext cx="6009640" cy="3486785"/>
          </a:xfrm>
          <a:prstGeom prst="rect">
            <a:avLst/>
          </a:prstGeom>
        </p:spPr>
      </p:pic>
      <p:sp>
        <p:nvSpPr>
          <p:cNvPr id="8" name="文本框 7">
            <a:extLst>
              <a:ext uri="{FF2B5EF4-FFF2-40B4-BE49-F238E27FC236}">
                <a16:creationId xmlns:a16="http://schemas.microsoft.com/office/drawing/2014/main" id="{B8A811F4-652C-DB53-8FD4-BA54318F65A7}"/>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7948" y="458934"/>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1.</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波段交易</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以日线图为例</a:t>
            </a:r>
          </a:p>
        </p:txBody>
      </p:sp>
      <p:sp>
        <p:nvSpPr>
          <p:cNvPr id="7" name="文本框 6"/>
          <p:cNvSpPr txBox="1"/>
          <p:nvPr/>
        </p:nvSpPr>
        <p:spPr>
          <a:xfrm>
            <a:off x="665480" y="1363980"/>
            <a:ext cx="5552440" cy="658495"/>
          </a:xfrm>
          <a:prstGeom prst="rect">
            <a:avLst/>
          </a:prstGeom>
          <a:noFill/>
        </p:spPr>
        <p:txBody>
          <a:bodyPr wrap="square" rtlCol="0">
            <a:noAutofit/>
          </a:bodyPr>
          <a:lstStyle/>
          <a:p>
            <a:r>
              <a:rPr lang="zh-CN" altLang="en-US" sz="2800"/>
              <a:t>突破和跌破：</a:t>
            </a:r>
          </a:p>
        </p:txBody>
      </p:sp>
      <p:pic>
        <p:nvPicPr>
          <p:cNvPr id="8" name="图片 7"/>
          <p:cNvPicPr>
            <a:picLocks noChangeAspect="1"/>
          </p:cNvPicPr>
          <p:nvPr/>
        </p:nvPicPr>
        <p:blipFill>
          <a:blip r:embed="rId2"/>
          <a:srcRect l="3082" t="6468" b="-2498"/>
          <a:stretch>
            <a:fillRect/>
          </a:stretch>
        </p:blipFill>
        <p:spPr>
          <a:xfrm>
            <a:off x="209550" y="2022475"/>
            <a:ext cx="6198870" cy="3096260"/>
          </a:xfrm>
          <a:prstGeom prst="rect">
            <a:avLst/>
          </a:prstGeom>
        </p:spPr>
      </p:pic>
      <p:pic>
        <p:nvPicPr>
          <p:cNvPr id="9" name="图片 8"/>
          <p:cNvPicPr>
            <a:picLocks noChangeAspect="1"/>
          </p:cNvPicPr>
          <p:nvPr/>
        </p:nvPicPr>
        <p:blipFill>
          <a:blip r:embed="rId3"/>
          <a:stretch>
            <a:fillRect/>
          </a:stretch>
        </p:blipFill>
        <p:spPr>
          <a:xfrm>
            <a:off x="6544310" y="1779905"/>
            <a:ext cx="5259070" cy="3581400"/>
          </a:xfrm>
          <a:prstGeom prst="rect">
            <a:avLst/>
          </a:prstGeom>
        </p:spPr>
      </p:pic>
      <p:sp>
        <p:nvSpPr>
          <p:cNvPr id="10" name="文本框 9"/>
          <p:cNvSpPr txBox="1"/>
          <p:nvPr/>
        </p:nvSpPr>
        <p:spPr>
          <a:xfrm>
            <a:off x="582930" y="5361622"/>
            <a:ext cx="5080000" cy="1014730"/>
          </a:xfrm>
          <a:prstGeom prst="rect">
            <a:avLst/>
          </a:prstGeom>
        </p:spPr>
        <p:txBody>
          <a:bodyPr>
            <a:spAutoFit/>
          </a:bodyPr>
          <a:lstStyle/>
          <a:p>
            <a:pPr marL="0" indent="0"/>
            <a:r>
              <a:rPr lang="zh-CN" altLang="en-US" sz="2000" b="0" i="0">
                <a:solidFill>
                  <a:srgbClr val="626262"/>
                </a:solidFill>
                <a:latin typeface="微软雅黑" panose="020B0503020204020204" charset="-122"/>
                <a:ea typeface="微软雅黑" panose="020B0503020204020204" charset="-122"/>
              </a:rPr>
              <a:t>突破往往伴随快速而显著的波动，如果时机掌握得当，能够为波段交易者带来丰厚的收益。</a:t>
            </a:r>
          </a:p>
        </p:txBody>
      </p:sp>
      <p:sp>
        <p:nvSpPr>
          <p:cNvPr id="11" name="文本框 10"/>
          <p:cNvSpPr txBox="1"/>
          <p:nvPr/>
        </p:nvSpPr>
        <p:spPr>
          <a:xfrm>
            <a:off x="6723380" y="5577522"/>
            <a:ext cx="5080000" cy="706755"/>
          </a:xfrm>
          <a:prstGeom prst="rect">
            <a:avLst/>
          </a:prstGeom>
        </p:spPr>
        <p:txBody>
          <a:bodyPr>
            <a:spAutoFit/>
          </a:bodyPr>
          <a:lstStyle/>
          <a:p>
            <a:pPr marL="0" indent="0"/>
            <a:r>
              <a:rPr lang="zh-CN" altLang="en-US" sz="2000" b="0" i="0">
                <a:solidFill>
                  <a:srgbClr val="626262"/>
                </a:solidFill>
                <a:latin typeface="微软雅黑" panose="020B0503020204020204" charset="-122"/>
                <a:ea typeface="微软雅黑" panose="020B0503020204020204" charset="-122"/>
              </a:rPr>
              <a:t>在前支撑位之上设置止损单，以便交易方向错误时能够限制损失</a:t>
            </a:r>
            <a:r>
              <a:rPr lang="zh-CN" altLang="en-US" sz="1600" b="0" i="0">
                <a:solidFill>
                  <a:srgbClr val="626262"/>
                </a:solidFill>
                <a:latin typeface="Poppins"/>
                <a:ea typeface="Poppins"/>
              </a:rPr>
              <a:t>。</a:t>
            </a:r>
          </a:p>
        </p:txBody>
      </p:sp>
      <p:sp>
        <p:nvSpPr>
          <p:cNvPr id="2" name="文本框 1">
            <a:extLst>
              <a:ext uri="{FF2B5EF4-FFF2-40B4-BE49-F238E27FC236}">
                <a16:creationId xmlns:a16="http://schemas.microsoft.com/office/drawing/2014/main" id="{AD8B59A4-9394-E2F4-D975-6F3CF07811AB}"/>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25</a:t>
            </a:fld>
            <a:endParaRPr lang="zh-CN" altLang="en-US"/>
          </a:p>
        </p:txBody>
      </p:sp>
      <p:sp>
        <p:nvSpPr>
          <p:cNvPr id="3" name="文本框 2"/>
          <p:cNvSpPr txBox="1"/>
          <p:nvPr/>
        </p:nvSpPr>
        <p:spPr>
          <a:xfrm>
            <a:off x="517948" y="480524"/>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2.</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套利交易</a:t>
            </a:r>
          </a:p>
        </p:txBody>
      </p:sp>
      <p:sp>
        <p:nvSpPr>
          <p:cNvPr id="7" name="文本框 6"/>
          <p:cNvSpPr txBox="1"/>
          <p:nvPr/>
        </p:nvSpPr>
        <p:spPr>
          <a:xfrm>
            <a:off x="439270" y="1463131"/>
            <a:ext cx="7951695" cy="3969385"/>
          </a:xfrm>
          <a:prstGeom prst="rect">
            <a:avLst/>
          </a:prstGeom>
          <a:noFill/>
        </p:spPr>
        <p:txBody>
          <a:bodyPr wrap="square">
            <a:spAutoFit/>
          </a:bodyPr>
          <a:lstStyle/>
          <a:p>
            <a:pPr algn="l"/>
            <a:r>
              <a:rPr lang="zh-CN" altLang="en-US" b="0" i="0" dirty="0">
                <a:solidFill>
                  <a:srgbClr val="191B1F"/>
                </a:solidFill>
                <a:effectLst/>
                <a:latin typeface="-apple-system"/>
              </a:rPr>
              <a:t>套利只是意味着</a:t>
            </a:r>
            <a:r>
              <a:rPr lang="zh-CN" altLang="en-US" b="1" i="0" dirty="0">
                <a:solidFill>
                  <a:srgbClr val="191B1F"/>
                </a:solidFill>
                <a:effectLst/>
                <a:latin typeface="-apple-system"/>
              </a:rPr>
              <a:t>在不同市场同时买卖资产，以从暂时的价格差异中获利。</a:t>
            </a:r>
            <a:r>
              <a:rPr lang="zh-CN" altLang="en-US" i="0" dirty="0">
                <a:solidFill>
                  <a:srgbClr val="191B1F"/>
                </a:solidFill>
                <a:effectLst/>
                <a:latin typeface="-apple-system"/>
              </a:rPr>
              <a:t>在理论上是</a:t>
            </a:r>
            <a:r>
              <a:rPr lang="zh-CN" altLang="en-US" b="1" i="0" dirty="0">
                <a:solidFill>
                  <a:srgbClr val="191B1F"/>
                </a:solidFill>
                <a:effectLst/>
                <a:latin typeface="-apple-system"/>
              </a:rPr>
              <a:t>零风险</a:t>
            </a:r>
            <a:r>
              <a:rPr lang="zh-CN" altLang="en-US" i="0" dirty="0">
                <a:solidFill>
                  <a:srgbClr val="191B1F"/>
                </a:solidFill>
                <a:effectLst/>
                <a:latin typeface="-apple-system"/>
              </a:rPr>
              <a:t>的！</a:t>
            </a:r>
            <a:br>
              <a:rPr lang="zh-CN" altLang="en-US" i="0" dirty="0">
                <a:solidFill>
                  <a:srgbClr val="191B1F"/>
                </a:solidFill>
                <a:effectLst/>
                <a:latin typeface="-apple-system"/>
              </a:rPr>
            </a:br>
            <a:endParaRPr lang="zh-CN" altLang="en-US" b="1" i="0" dirty="0">
              <a:solidFill>
                <a:srgbClr val="191B1F"/>
              </a:solidFill>
              <a:effectLst/>
              <a:latin typeface="-apple-system"/>
            </a:endParaRPr>
          </a:p>
          <a:p>
            <a:pPr algn="l"/>
            <a:r>
              <a:rPr lang="zh-CN" altLang="en-US" b="0" i="0" dirty="0">
                <a:solidFill>
                  <a:srgbClr val="191B1F"/>
                </a:solidFill>
                <a:effectLst/>
                <a:latin typeface="-apple-system"/>
              </a:rPr>
              <a:t>在一个交易所低价买入，同时在另一交易所稍高卖出。</a:t>
            </a:r>
          </a:p>
          <a:p>
            <a:pPr algn="l"/>
            <a:r>
              <a:rPr lang="zh-CN" altLang="en-US" b="0" i="0" dirty="0">
                <a:solidFill>
                  <a:srgbClr val="191B1F"/>
                </a:solidFill>
                <a:effectLst/>
                <a:latin typeface="-apple-system"/>
              </a:rPr>
              <a:t>基本的加密货币套利交易可能如下所示：（空间套利）</a:t>
            </a:r>
          </a:p>
          <a:p>
            <a:pPr algn="l">
              <a:buFont typeface="+mj-lt"/>
              <a:buAutoNum type="arabicPeriod"/>
            </a:pPr>
            <a:r>
              <a:rPr lang="zh-CN" altLang="en-US" b="0" i="0" dirty="0">
                <a:solidFill>
                  <a:srgbClr val="191B1F"/>
                </a:solidFill>
                <a:effectLst/>
                <a:latin typeface="-apple-system"/>
              </a:rPr>
              <a:t>在交易所 </a:t>
            </a:r>
            <a:r>
              <a:rPr lang="en-US" altLang="zh-CN" b="0" i="0" dirty="0">
                <a:solidFill>
                  <a:srgbClr val="191B1F"/>
                </a:solidFill>
                <a:effectLst/>
                <a:latin typeface="-apple-system"/>
              </a:rPr>
              <a:t>A </a:t>
            </a:r>
            <a:r>
              <a:rPr lang="zh-CN" altLang="en-US" b="0" i="0" dirty="0">
                <a:solidFill>
                  <a:srgbClr val="191B1F"/>
                </a:solidFill>
                <a:effectLst/>
                <a:latin typeface="-apple-system"/>
              </a:rPr>
              <a:t>以 </a:t>
            </a:r>
            <a:r>
              <a:rPr lang="en-US" altLang="zh-CN" b="0" i="0" dirty="0">
                <a:solidFill>
                  <a:srgbClr val="191B1F"/>
                </a:solidFill>
                <a:effectLst/>
                <a:latin typeface="-apple-system"/>
              </a:rPr>
              <a:t>44,000 </a:t>
            </a:r>
            <a:r>
              <a:rPr lang="zh-CN" altLang="en-US" b="0" i="0" dirty="0">
                <a:solidFill>
                  <a:srgbClr val="191B1F"/>
                </a:solidFill>
                <a:effectLst/>
                <a:latin typeface="-apple-system"/>
              </a:rPr>
              <a:t>美元购买 </a:t>
            </a:r>
            <a:r>
              <a:rPr lang="en-US" altLang="zh-CN" b="0" i="0" dirty="0">
                <a:solidFill>
                  <a:srgbClr val="191B1F"/>
                </a:solidFill>
                <a:effectLst/>
                <a:latin typeface="-apple-system"/>
              </a:rPr>
              <a:t>1 </a:t>
            </a:r>
            <a:r>
              <a:rPr lang="zh-CN" altLang="en-US" b="0" i="0" dirty="0">
                <a:solidFill>
                  <a:srgbClr val="191B1F"/>
                </a:solidFill>
                <a:effectLst/>
                <a:latin typeface="-apple-system"/>
              </a:rPr>
              <a:t>个比特币</a:t>
            </a:r>
          </a:p>
          <a:p>
            <a:pPr algn="l">
              <a:buFont typeface="+mj-lt"/>
              <a:buAutoNum type="arabicPeriod"/>
            </a:pPr>
            <a:r>
              <a:rPr lang="zh-CN" altLang="en-US" b="0" i="0" dirty="0">
                <a:solidFill>
                  <a:srgbClr val="191B1F"/>
                </a:solidFill>
                <a:effectLst/>
                <a:latin typeface="-apple-system"/>
              </a:rPr>
              <a:t>将</a:t>
            </a:r>
            <a:r>
              <a:rPr lang="en-US" altLang="zh-CN" b="0" i="0" dirty="0">
                <a:solidFill>
                  <a:srgbClr val="191B1F"/>
                </a:solidFill>
                <a:effectLst/>
                <a:latin typeface="-apple-system"/>
              </a:rPr>
              <a:t>1</a:t>
            </a:r>
            <a:r>
              <a:rPr lang="zh-CN" altLang="en-US" b="0" i="0" dirty="0">
                <a:solidFill>
                  <a:srgbClr val="191B1F"/>
                </a:solidFill>
                <a:effectLst/>
                <a:latin typeface="-apple-system"/>
              </a:rPr>
              <a:t>个比特币转入交易所</a:t>
            </a:r>
            <a:r>
              <a:rPr lang="en-US" altLang="zh-CN" b="0" i="0" dirty="0">
                <a:solidFill>
                  <a:srgbClr val="191B1F"/>
                </a:solidFill>
                <a:effectLst/>
                <a:latin typeface="-apple-system"/>
              </a:rPr>
              <a:t>B</a:t>
            </a:r>
          </a:p>
          <a:p>
            <a:pPr algn="l">
              <a:buFont typeface="+mj-lt"/>
              <a:buAutoNum type="arabicPeriod"/>
            </a:pPr>
            <a:r>
              <a:rPr lang="zh-CN" altLang="en-US" b="0" i="0" dirty="0">
                <a:solidFill>
                  <a:srgbClr val="191B1F"/>
                </a:solidFill>
                <a:effectLst/>
                <a:latin typeface="-apple-system"/>
              </a:rPr>
              <a:t>在交易所 </a:t>
            </a:r>
            <a:r>
              <a:rPr lang="en-US" altLang="zh-CN" b="0" i="0" dirty="0">
                <a:solidFill>
                  <a:srgbClr val="191B1F"/>
                </a:solidFill>
                <a:effectLst/>
                <a:latin typeface="-apple-system"/>
              </a:rPr>
              <a:t>B </a:t>
            </a:r>
            <a:r>
              <a:rPr lang="zh-CN" altLang="en-US" b="0" i="0" dirty="0">
                <a:solidFill>
                  <a:srgbClr val="191B1F"/>
                </a:solidFill>
                <a:effectLst/>
                <a:latin typeface="-apple-system"/>
              </a:rPr>
              <a:t>以 </a:t>
            </a:r>
            <a:r>
              <a:rPr lang="en-US" altLang="zh-CN" b="0" i="0" dirty="0">
                <a:solidFill>
                  <a:srgbClr val="191B1F"/>
                </a:solidFill>
                <a:effectLst/>
                <a:latin typeface="-apple-system"/>
              </a:rPr>
              <a:t>44,500 </a:t>
            </a:r>
            <a:r>
              <a:rPr lang="zh-CN" altLang="en-US" b="0" i="0" dirty="0">
                <a:solidFill>
                  <a:srgbClr val="191B1F"/>
                </a:solidFill>
                <a:effectLst/>
                <a:latin typeface="-apple-system"/>
              </a:rPr>
              <a:t>美元的价格出售 </a:t>
            </a:r>
            <a:r>
              <a:rPr lang="en-US" altLang="zh-CN" b="0" i="0" dirty="0">
                <a:solidFill>
                  <a:srgbClr val="191B1F"/>
                </a:solidFill>
                <a:effectLst/>
                <a:latin typeface="-apple-system"/>
              </a:rPr>
              <a:t>1 </a:t>
            </a:r>
            <a:r>
              <a:rPr lang="zh-CN" altLang="en-US" b="0" i="0" dirty="0">
                <a:solidFill>
                  <a:srgbClr val="191B1F"/>
                </a:solidFill>
                <a:effectLst/>
                <a:latin typeface="-apple-system"/>
              </a:rPr>
              <a:t>个比特币</a:t>
            </a:r>
            <a:endParaRPr lang="en-US" altLang="zh-CN" b="0" i="0" dirty="0">
              <a:solidFill>
                <a:srgbClr val="191B1F"/>
              </a:solidFill>
              <a:effectLst/>
              <a:latin typeface="-apple-system"/>
            </a:endParaRPr>
          </a:p>
          <a:p>
            <a:pPr algn="l">
              <a:buFont typeface="+mj-lt"/>
              <a:buAutoNum type="arabicPeriod"/>
            </a:pPr>
            <a:endParaRPr lang="zh-CN" altLang="en-US" b="0" i="0" dirty="0">
              <a:solidFill>
                <a:srgbClr val="191B1F"/>
              </a:solidFill>
              <a:effectLst/>
              <a:latin typeface="-apple-system"/>
            </a:endParaRPr>
          </a:p>
          <a:p>
            <a:pPr algn="l">
              <a:buFont typeface="+mj-lt"/>
              <a:buAutoNum type="arabicPeriod"/>
            </a:pPr>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套利交易的关键先决条件是：</a:t>
            </a:r>
          </a:p>
          <a:p>
            <a:pPr algn="l">
              <a:buFont typeface="Arial" panose="020B0604020202020204" pitchFamily="34" charset="0"/>
              <a:buChar char="•"/>
            </a:pPr>
            <a:r>
              <a:rPr lang="zh-CN" altLang="en-US" b="0" i="0" dirty="0">
                <a:solidFill>
                  <a:srgbClr val="191B1F"/>
                </a:solidFill>
                <a:effectLst/>
                <a:latin typeface="-apple-system"/>
              </a:rPr>
              <a:t>速度</a:t>
            </a:r>
            <a:r>
              <a:rPr lang="en-US" altLang="zh-CN" b="0" i="0" dirty="0">
                <a:solidFill>
                  <a:srgbClr val="191B1F"/>
                </a:solidFill>
                <a:effectLst/>
                <a:latin typeface="-apple-system"/>
              </a:rPr>
              <a:t>— </a:t>
            </a:r>
            <a:r>
              <a:rPr lang="zh-CN" altLang="en-US" b="0" i="0" dirty="0">
                <a:solidFill>
                  <a:srgbClr val="191B1F"/>
                </a:solidFill>
                <a:effectLst/>
                <a:latin typeface="-apple-system"/>
              </a:rPr>
              <a:t>闪电般快速的执行和下单。</a:t>
            </a:r>
          </a:p>
          <a:p>
            <a:pPr algn="l">
              <a:buFont typeface="Arial" panose="020B0604020202020204" pitchFamily="34" charset="0"/>
              <a:buChar char="•"/>
            </a:pPr>
            <a:r>
              <a:rPr lang="zh-CN" altLang="en-US" b="0" i="0" dirty="0">
                <a:solidFill>
                  <a:srgbClr val="191B1F"/>
                </a:solidFill>
                <a:effectLst/>
                <a:latin typeface="-apple-system"/>
              </a:rPr>
              <a:t>访问</a:t>
            </a:r>
            <a:r>
              <a:rPr lang="en-US" altLang="zh-CN" b="0" i="0" dirty="0">
                <a:solidFill>
                  <a:srgbClr val="191B1F"/>
                </a:solidFill>
                <a:effectLst/>
                <a:latin typeface="-apple-system"/>
              </a:rPr>
              <a:t>——</a:t>
            </a:r>
            <a:r>
              <a:rPr lang="zh-CN" altLang="en-US" b="0" i="0" dirty="0">
                <a:solidFill>
                  <a:srgbClr val="191B1F"/>
                </a:solidFill>
                <a:effectLst/>
                <a:latin typeface="-apple-system"/>
              </a:rPr>
              <a:t>跨多个交易所的连接和资金，以发现价格差异。</a:t>
            </a:r>
          </a:p>
          <a:p>
            <a:pPr algn="l">
              <a:buFont typeface="Arial" panose="020B0604020202020204" pitchFamily="34" charset="0"/>
              <a:buChar char="•"/>
            </a:pPr>
            <a:r>
              <a:rPr lang="zh-CN" altLang="en-US" b="0" i="0" dirty="0">
                <a:solidFill>
                  <a:srgbClr val="191B1F"/>
                </a:solidFill>
                <a:effectLst/>
                <a:latin typeface="-apple-system"/>
              </a:rPr>
              <a:t>精确</a:t>
            </a:r>
            <a:r>
              <a:rPr lang="en-US" altLang="zh-CN" b="0" i="0" dirty="0">
                <a:solidFill>
                  <a:srgbClr val="191B1F"/>
                </a:solidFill>
                <a:effectLst/>
                <a:latin typeface="-apple-system"/>
              </a:rPr>
              <a:t>——</a:t>
            </a:r>
            <a:r>
              <a:rPr lang="zh-CN" altLang="en-US" b="0" i="0" dirty="0">
                <a:solidFill>
                  <a:srgbClr val="191B1F"/>
                </a:solidFill>
                <a:effectLst/>
                <a:latin typeface="-apple-system"/>
              </a:rPr>
              <a:t>精心编程的机器人和算法以避免人为错误。</a:t>
            </a:r>
          </a:p>
        </p:txBody>
      </p:sp>
      <p:sp>
        <p:nvSpPr>
          <p:cNvPr id="9" name="文本框 8"/>
          <p:cNvSpPr txBox="1"/>
          <p:nvPr/>
        </p:nvSpPr>
        <p:spPr>
          <a:xfrm>
            <a:off x="518160" y="5554345"/>
            <a:ext cx="10202545" cy="645160"/>
          </a:xfrm>
          <a:prstGeom prst="rect">
            <a:avLst/>
          </a:prstGeom>
          <a:noFill/>
        </p:spPr>
        <p:txBody>
          <a:bodyPr wrap="square">
            <a:spAutoFit/>
          </a:bodyPr>
          <a:lstStyle/>
          <a:p>
            <a:r>
              <a:rPr lang="zh-CN" altLang="en-US" b="0" i="0" dirty="0">
                <a:solidFill>
                  <a:srgbClr val="191B1F"/>
                </a:solidFill>
                <a:effectLst/>
                <a:latin typeface="-apple-system"/>
              </a:rPr>
              <a:t>加密货币套利竞争非常激烈。利用跨交易所价格差异需要强大的技能以及正确的基础设施和熟练使用金融工具、金融衍生工具。</a:t>
            </a:r>
            <a:endParaRPr lang="zh-CN" altLang="en-US" dirty="0"/>
          </a:p>
        </p:txBody>
      </p:sp>
      <p:pic>
        <p:nvPicPr>
          <p:cNvPr id="9222" name="Picture 6" descr="比特币不同交易所套利交易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725" y="799465"/>
            <a:ext cx="3684905" cy="36639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BD95E69-73B0-2052-B3B8-0A1DD9DA554D}"/>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26</a:t>
            </a:fld>
            <a:endParaRPr lang="zh-CN" altLang="en-US"/>
          </a:p>
        </p:txBody>
      </p:sp>
      <p:sp>
        <p:nvSpPr>
          <p:cNvPr id="3" name="文本框 2"/>
          <p:cNvSpPr txBox="1"/>
          <p:nvPr/>
        </p:nvSpPr>
        <p:spPr>
          <a:xfrm>
            <a:off x="517948" y="480524"/>
            <a:ext cx="10607417" cy="583565"/>
          </a:xfrm>
          <a:prstGeom prst="rect">
            <a:avLst/>
          </a:prstGeom>
          <a:noFill/>
        </p:spPr>
        <p:txBody>
          <a:bodyPr wrap="square">
            <a:spAutoFit/>
          </a:bodyPr>
          <a:lstStyle/>
          <a:p>
            <a:pPr fontAlgn="auto">
              <a:spcBef>
                <a:spcPts val="0"/>
              </a:spcBef>
              <a:spcAft>
                <a:spcPts val="0"/>
              </a:spcAft>
              <a:defRPr/>
            </a:pP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3.ICO</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投资</a:t>
            </a:r>
          </a:p>
        </p:txBody>
      </p:sp>
      <p:sp>
        <p:nvSpPr>
          <p:cNvPr id="8" name="文本框 7"/>
          <p:cNvSpPr txBox="1"/>
          <p:nvPr/>
        </p:nvSpPr>
        <p:spPr>
          <a:xfrm>
            <a:off x="518160" y="1371600"/>
            <a:ext cx="10412730" cy="2584450"/>
          </a:xfrm>
          <a:prstGeom prst="rect">
            <a:avLst/>
          </a:prstGeom>
          <a:noFill/>
        </p:spPr>
        <p:txBody>
          <a:bodyPr wrap="square">
            <a:spAutoFit/>
          </a:bodyPr>
          <a:lstStyle/>
          <a:p>
            <a:pPr algn="l"/>
            <a:r>
              <a:rPr lang="en-US" altLang="zh-CN" b="0" i="0" dirty="0">
                <a:solidFill>
                  <a:srgbClr val="191B1F"/>
                </a:solidFill>
                <a:effectLst/>
                <a:latin typeface="-apple-system"/>
              </a:rPr>
              <a:t>ICO </a:t>
            </a:r>
            <a:r>
              <a:rPr lang="zh-CN" altLang="en-US" b="0" i="0" dirty="0">
                <a:solidFill>
                  <a:srgbClr val="191B1F"/>
                </a:solidFill>
                <a:effectLst/>
                <a:latin typeface="-apple-system"/>
              </a:rPr>
              <a:t>代表首次代币发行</a:t>
            </a:r>
            <a:r>
              <a:rPr lang="en-US" altLang="zh-CN" b="0" i="0" dirty="0">
                <a:solidFill>
                  <a:srgbClr val="191B1F"/>
                </a:solidFill>
                <a:effectLst/>
                <a:latin typeface="-apple-system"/>
              </a:rPr>
              <a:t>——</a:t>
            </a:r>
            <a:r>
              <a:rPr lang="zh-CN" altLang="en-US" b="0" i="0" dirty="0">
                <a:solidFill>
                  <a:srgbClr val="191B1F"/>
                </a:solidFill>
                <a:effectLst/>
                <a:latin typeface="-apple-system"/>
              </a:rPr>
              <a:t>加密世界相当于股票市场中的 </a:t>
            </a:r>
            <a:r>
              <a:rPr lang="en-US" altLang="zh-CN" b="0" i="0" dirty="0">
                <a:solidFill>
                  <a:srgbClr val="191B1F"/>
                </a:solidFill>
                <a:effectLst/>
                <a:latin typeface="-apple-system"/>
              </a:rPr>
              <a:t>IPO</a:t>
            </a:r>
            <a:r>
              <a:rPr lang="zh-CN" altLang="en-US" b="0" i="0" dirty="0">
                <a:solidFill>
                  <a:srgbClr val="191B1F"/>
                </a:solidFill>
                <a:effectLst/>
                <a:latin typeface="-apple-system"/>
              </a:rPr>
              <a:t>（首次公开募股）。</a:t>
            </a:r>
            <a:endParaRPr lang="en-US" altLang="zh-CN" b="0" i="0" dirty="0">
              <a:solidFill>
                <a:srgbClr val="191B1F"/>
              </a:solidFill>
              <a:effectLst/>
              <a:latin typeface="-apple-system"/>
            </a:endParaRPr>
          </a:p>
          <a:p>
            <a:pPr algn="l"/>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当新的加密货币项目首次推出时，</a:t>
            </a:r>
            <a:r>
              <a:rPr lang="en-US" altLang="zh-CN" b="0" i="0" dirty="0">
                <a:solidFill>
                  <a:srgbClr val="191B1F"/>
                </a:solidFill>
                <a:effectLst/>
                <a:latin typeface="-apple-system"/>
              </a:rPr>
              <a:t>ICO </a:t>
            </a:r>
            <a:r>
              <a:rPr lang="zh-CN" altLang="en-US" b="0" i="0" dirty="0">
                <a:solidFill>
                  <a:srgbClr val="191B1F"/>
                </a:solidFill>
                <a:effectLst/>
                <a:latin typeface="-apple-system"/>
              </a:rPr>
              <a:t>允许他们通过早期专门向投资者出售部分代币供应来筹集资金。</a:t>
            </a:r>
          </a:p>
          <a:p>
            <a:pPr algn="l"/>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精明的 </a:t>
            </a:r>
            <a:r>
              <a:rPr lang="en-US" altLang="zh-CN" b="0" i="0" dirty="0">
                <a:solidFill>
                  <a:srgbClr val="191B1F"/>
                </a:solidFill>
                <a:effectLst/>
                <a:latin typeface="-apple-system"/>
              </a:rPr>
              <a:t>ICO </a:t>
            </a:r>
            <a:r>
              <a:rPr lang="zh-CN" altLang="en-US" b="0" i="0" dirty="0">
                <a:solidFill>
                  <a:srgbClr val="191B1F"/>
                </a:solidFill>
                <a:effectLst/>
                <a:latin typeface="-apple-system"/>
              </a:rPr>
              <a:t>投资者可以通过尽早识别和投资下一个大型加密货币来获得巨大的回报。</a:t>
            </a:r>
          </a:p>
          <a:p>
            <a:pPr algn="l"/>
            <a:endParaRPr lang="zh-CN" altLang="en-US" b="0" i="0" dirty="0">
              <a:solidFill>
                <a:srgbClr val="191B1F"/>
              </a:solidFill>
              <a:effectLst/>
              <a:latin typeface="-apple-system"/>
            </a:endParaRPr>
          </a:p>
          <a:p>
            <a:pPr algn="l"/>
            <a:r>
              <a:rPr lang="en-US" altLang="zh-CN" i="0" dirty="0">
                <a:solidFill>
                  <a:srgbClr val="191B1F"/>
                </a:solidFill>
                <a:effectLst/>
                <a:latin typeface="-apple-system"/>
              </a:rPr>
              <a:t>ICO </a:t>
            </a:r>
            <a:r>
              <a:rPr lang="zh-CN" altLang="en-US" i="0" dirty="0">
                <a:solidFill>
                  <a:srgbClr val="191B1F"/>
                </a:solidFill>
                <a:effectLst/>
                <a:latin typeface="-apple-system"/>
              </a:rPr>
              <a:t>具有</a:t>
            </a:r>
            <a:r>
              <a:rPr lang="zh-CN" altLang="en-US" b="1" i="0" dirty="0">
                <a:solidFill>
                  <a:srgbClr val="191B1F"/>
                </a:solidFill>
                <a:effectLst/>
                <a:latin typeface="-apple-system"/>
              </a:rPr>
              <a:t>投机性质和高失败率</a:t>
            </a:r>
            <a:r>
              <a:rPr lang="zh-CN" altLang="en-US" b="0" i="0" dirty="0">
                <a:solidFill>
                  <a:srgbClr val="191B1F"/>
                </a:solidFill>
                <a:effectLst/>
                <a:latin typeface="-apple-system"/>
              </a:rPr>
              <a:t>。</a:t>
            </a:r>
          </a:p>
          <a:p>
            <a:pPr algn="l"/>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但是，如果您有尝试确定下一个最热门的加密货币，那么这里有一些提示：</a:t>
            </a:r>
          </a:p>
        </p:txBody>
      </p:sp>
      <p:sp>
        <p:nvSpPr>
          <p:cNvPr id="10" name="文本框 9"/>
          <p:cNvSpPr txBox="1"/>
          <p:nvPr/>
        </p:nvSpPr>
        <p:spPr>
          <a:xfrm>
            <a:off x="517312" y="4140151"/>
            <a:ext cx="9359154" cy="1753235"/>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191B1F"/>
                </a:solidFill>
                <a:effectLst/>
                <a:latin typeface="-apple-system"/>
              </a:rPr>
              <a:t>只投资您准备完全失去的可支配收入。</a:t>
            </a:r>
          </a:p>
          <a:p>
            <a:pPr algn="l">
              <a:buFont typeface="Arial" panose="020B0604020202020204" pitchFamily="34" charset="0"/>
              <a:buChar char="•"/>
            </a:pPr>
            <a:r>
              <a:rPr lang="zh-CN" altLang="en-US" b="0" i="0" dirty="0">
                <a:solidFill>
                  <a:srgbClr val="191B1F"/>
                </a:solidFill>
                <a:effectLst/>
                <a:latin typeface="-apple-system"/>
              </a:rPr>
              <a:t>在投资之前广泛研究项目资质。</a:t>
            </a:r>
          </a:p>
          <a:p>
            <a:pPr algn="l">
              <a:buFont typeface="Arial" panose="020B0604020202020204" pitchFamily="34" charset="0"/>
              <a:buChar char="•"/>
            </a:pPr>
            <a:r>
              <a:rPr lang="zh-CN" altLang="en-US" b="0" i="0" dirty="0">
                <a:solidFill>
                  <a:srgbClr val="191B1F"/>
                </a:solidFill>
                <a:effectLst/>
                <a:latin typeface="-apple-system"/>
              </a:rPr>
              <a:t>从多个 </a:t>
            </a:r>
            <a:r>
              <a:rPr lang="en-US" altLang="zh-CN" b="0" i="0" dirty="0">
                <a:solidFill>
                  <a:srgbClr val="191B1F"/>
                </a:solidFill>
                <a:effectLst/>
                <a:latin typeface="-apple-system"/>
              </a:rPr>
              <a:t>ICO </a:t>
            </a:r>
            <a:r>
              <a:rPr lang="zh-CN" altLang="en-US" b="0" i="0" dirty="0">
                <a:solidFill>
                  <a:srgbClr val="191B1F"/>
                </a:solidFill>
                <a:effectLst/>
                <a:latin typeface="-apple-system"/>
              </a:rPr>
              <a:t>的小额头寸开始</a:t>
            </a:r>
            <a:r>
              <a:rPr lang="en-US" altLang="zh-CN" b="0" i="0" dirty="0">
                <a:solidFill>
                  <a:srgbClr val="191B1F"/>
                </a:solidFill>
                <a:effectLst/>
                <a:latin typeface="-apple-system"/>
              </a:rPr>
              <a:t>——</a:t>
            </a:r>
            <a:r>
              <a:rPr lang="zh-CN" altLang="en-US" b="0" i="0" dirty="0">
                <a:solidFill>
                  <a:srgbClr val="191B1F"/>
                </a:solidFill>
                <a:effectLst/>
                <a:latin typeface="-apple-system"/>
              </a:rPr>
              <a:t>向少数有前途的 </a:t>
            </a:r>
            <a:r>
              <a:rPr lang="en-US" altLang="zh-CN" b="0" i="0" dirty="0">
                <a:solidFill>
                  <a:srgbClr val="191B1F"/>
                </a:solidFill>
                <a:effectLst/>
                <a:latin typeface="-apple-system"/>
              </a:rPr>
              <a:t>ICO </a:t>
            </a:r>
            <a:r>
              <a:rPr lang="zh-CN" altLang="en-US" b="0" i="0" dirty="0">
                <a:solidFill>
                  <a:srgbClr val="191B1F"/>
                </a:solidFill>
                <a:effectLst/>
                <a:latin typeface="-apple-system"/>
              </a:rPr>
              <a:t>投入 </a:t>
            </a:r>
            <a:r>
              <a:rPr lang="en-US" altLang="zh-CN" b="0" i="0" dirty="0">
                <a:solidFill>
                  <a:srgbClr val="191B1F"/>
                </a:solidFill>
                <a:effectLst/>
                <a:latin typeface="-apple-system"/>
              </a:rPr>
              <a:t>20-50 </a:t>
            </a:r>
            <a:r>
              <a:rPr lang="zh-CN" altLang="en-US" b="0" i="0" dirty="0">
                <a:solidFill>
                  <a:srgbClr val="191B1F"/>
                </a:solidFill>
                <a:effectLst/>
                <a:latin typeface="-apple-system"/>
              </a:rPr>
              <a:t>美元，而不是全力投资一个。使用这种分数利差方法降低风险，同时仍然保留潜在突破的可能。</a:t>
            </a:r>
          </a:p>
          <a:p>
            <a:pPr algn="l">
              <a:buFont typeface="Arial" panose="020B0604020202020204" pitchFamily="34" charset="0"/>
              <a:buChar char="•"/>
            </a:pPr>
            <a:r>
              <a:rPr lang="zh-CN" altLang="en-US" b="0" i="0" dirty="0">
                <a:solidFill>
                  <a:srgbClr val="191B1F"/>
                </a:solidFill>
                <a:effectLst/>
                <a:latin typeface="-apple-system"/>
              </a:rPr>
              <a:t>计划长期持有</a:t>
            </a:r>
            <a:r>
              <a:rPr lang="en-US" altLang="zh-CN" b="0" i="0" dirty="0">
                <a:solidFill>
                  <a:srgbClr val="191B1F"/>
                </a:solidFill>
                <a:effectLst/>
                <a:latin typeface="-apple-system"/>
              </a:rPr>
              <a:t>——</a:t>
            </a:r>
            <a:r>
              <a:rPr lang="zh-CN" altLang="en-US" b="0" i="0" dirty="0">
                <a:solidFill>
                  <a:srgbClr val="191B1F"/>
                </a:solidFill>
                <a:effectLst/>
                <a:latin typeface="-apple-system"/>
              </a:rPr>
              <a:t>与快速翻转 </a:t>
            </a:r>
            <a:r>
              <a:rPr lang="en-US" altLang="zh-CN" b="0" i="0" dirty="0">
                <a:solidFill>
                  <a:srgbClr val="191B1F"/>
                </a:solidFill>
                <a:effectLst/>
                <a:latin typeface="-apple-system"/>
              </a:rPr>
              <a:t>ICO </a:t>
            </a:r>
            <a:r>
              <a:rPr lang="zh-CN" altLang="en-US" b="0" i="0" dirty="0">
                <a:solidFill>
                  <a:srgbClr val="191B1F"/>
                </a:solidFill>
                <a:effectLst/>
                <a:latin typeface="-apple-system"/>
              </a:rPr>
              <a:t>代币不同，真正的巨额收益需要随着项目的成熟而进行多年的复利。</a:t>
            </a:r>
          </a:p>
        </p:txBody>
      </p:sp>
      <p:sp>
        <p:nvSpPr>
          <p:cNvPr id="4" name="文本框 3">
            <a:extLst>
              <a:ext uri="{FF2B5EF4-FFF2-40B4-BE49-F238E27FC236}">
                <a16:creationId xmlns:a16="http://schemas.microsoft.com/office/drawing/2014/main" id="{0FDBD9B8-8058-C37E-44D3-71E58BB7C07D}"/>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27</a:t>
            </a:fld>
            <a:endParaRPr lang="zh-CN" altLang="en-US"/>
          </a:p>
        </p:txBody>
      </p:sp>
      <p:sp>
        <p:nvSpPr>
          <p:cNvPr id="3" name="文本框 2"/>
          <p:cNvSpPr txBox="1"/>
          <p:nvPr/>
        </p:nvSpPr>
        <p:spPr>
          <a:xfrm>
            <a:off x="517948" y="480524"/>
            <a:ext cx="10607417" cy="583565"/>
          </a:xfrm>
          <a:prstGeom prst="rect">
            <a:avLst/>
          </a:prstGeom>
          <a:noFill/>
        </p:spPr>
        <p:txBody>
          <a:bodyPr wrap="square">
            <a:spAutoFit/>
          </a:bodyPr>
          <a:lstStyle/>
          <a:p>
            <a:pPr fontAlgn="auto">
              <a:spcBef>
                <a:spcPts val="0"/>
              </a:spcBef>
              <a:spcAft>
                <a:spcPts val="0"/>
              </a:spcAft>
              <a:defRPr/>
            </a:pP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如何选择最佳的加密货币投资</a:t>
            </a:r>
          </a:p>
        </p:txBody>
      </p:sp>
      <p:sp>
        <p:nvSpPr>
          <p:cNvPr id="4" name="文本框 3"/>
          <p:cNvSpPr txBox="1"/>
          <p:nvPr/>
        </p:nvSpPr>
        <p:spPr>
          <a:xfrm>
            <a:off x="367553" y="1416424"/>
            <a:ext cx="8364071" cy="368300"/>
          </a:xfrm>
          <a:prstGeom prst="rect">
            <a:avLst/>
          </a:prstGeom>
          <a:noFill/>
        </p:spPr>
        <p:txBody>
          <a:bodyPr wrap="square" rtlCol="0">
            <a:spAutoFit/>
          </a:bodyPr>
          <a:lstStyle/>
          <a:p>
            <a:r>
              <a:rPr lang="zh-CN" altLang="en-US" dirty="0"/>
              <a:t>加密货币投资的一些基本原则：</a:t>
            </a:r>
          </a:p>
        </p:txBody>
      </p:sp>
      <p:sp>
        <p:nvSpPr>
          <p:cNvPr id="8" name="文本框 7"/>
          <p:cNvSpPr txBox="1"/>
          <p:nvPr/>
        </p:nvSpPr>
        <p:spPr>
          <a:xfrm>
            <a:off x="367453" y="2313527"/>
            <a:ext cx="6096000" cy="1476375"/>
          </a:xfrm>
          <a:prstGeom prst="rect">
            <a:avLst/>
          </a:prstGeom>
          <a:noFill/>
        </p:spPr>
        <p:txBody>
          <a:bodyPr wrap="square">
            <a:spAutoFit/>
          </a:bodyPr>
          <a:lstStyle/>
          <a:p>
            <a:pPr algn="l">
              <a:buFont typeface="Arial" panose="020B0604020202020204" pitchFamily="34" charset="0"/>
              <a:buChar char="•"/>
            </a:pPr>
            <a:r>
              <a:rPr lang="zh-CN" altLang="en-US" dirty="0">
                <a:solidFill>
                  <a:srgbClr val="191B1F"/>
                </a:solidFill>
                <a:effectLst/>
                <a:latin typeface="-apple-system"/>
              </a:rPr>
              <a:t>它是否解决了现实世界的问题或满足了未满足的需求？</a:t>
            </a:r>
          </a:p>
          <a:p>
            <a:pPr algn="l">
              <a:buFont typeface="Arial" panose="020B0604020202020204" pitchFamily="34" charset="0"/>
              <a:buChar char="•"/>
            </a:pPr>
            <a:r>
              <a:rPr lang="zh-CN" altLang="en-US" b="0" dirty="0">
                <a:solidFill>
                  <a:srgbClr val="191B1F"/>
                </a:solidFill>
                <a:effectLst/>
                <a:latin typeface="-apple-system"/>
              </a:rPr>
              <a:t>该项目的领导和开发团队有多强大？</a:t>
            </a:r>
          </a:p>
          <a:p>
            <a:pPr algn="l">
              <a:buFont typeface="Arial" panose="020B0604020202020204" pitchFamily="34" charset="0"/>
              <a:buChar char="•"/>
            </a:pPr>
            <a:r>
              <a:rPr lang="zh-CN" altLang="en-US" dirty="0">
                <a:solidFill>
                  <a:srgbClr val="191B1F"/>
                </a:solidFill>
                <a:effectLst/>
                <a:latin typeface="-apple-system"/>
              </a:rPr>
              <a:t>加密货币的设计和底层技术是否具有创新性，是否具有相对于竞争对手的技术优势？</a:t>
            </a:r>
            <a:br>
              <a:rPr lang="zh-CN" altLang="en-US" b="0" dirty="0">
                <a:solidFill>
                  <a:srgbClr val="191B1F"/>
                </a:solidFill>
                <a:effectLst/>
                <a:latin typeface="-apple-system"/>
              </a:rPr>
            </a:br>
            <a:endParaRPr lang="zh-CN" altLang="en-US" b="0" dirty="0">
              <a:solidFill>
                <a:srgbClr val="191B1F"/>
              </a:solidFill>
              <a:effectLst/>
              <a:latin typeface="-apple-system"/>
            </a:endParaRPr>
          </a:p>
        </p:txBody>
      </p:sp>
      <p:sp>
        <p:nvSpPr>
          <p:cNvPr id="11" name="文本框 10"/>
          <p:cNvSpPr txBox="1"/>
          <p:nvPr/>
        </p:nvSpPr>
        <p:spPr>
          <a:xfrm>
            <a:off x="367553" y="1768759"/>
            <a:ext cx="6096000" cy="369332"/>
          </a:xfrm>
          <a:prstGeom prst="rect">
            <a:avLst/>
          </a:prstGeom>
          <a:noFill/>
        </p:spPr>
        <p:txBody>
          <a:bodyPr wrap="square">
            <a:spAutoFit/>
          </a:bodyPr>
          <a:lstStyle/>
          <a:p>
            <a:pPr algn="l"/>
            <a:r>
              <a:rPr lang="zh-CN" altLang="en-US" b="1" i="0" dirty="0">
                <a:solidFill>
                  <a:srgbClr val="191B1F"/>
                </a:solidFill>
                <a:effectLst/>
                <a:latin typeface="-apple-system"/>
              </a:rPr>
              <a:t>基本面分析</a:t>
            </a:r>
          </a:p>
        </p:txBody>
      </p:sp>
      <p:sp>
        <p:nvSpPr>
          <p:cNvPr id="12" name="文本框 11"/>
          <p:cNvSpPr txBox="1"/>
          <p:nvPr/>
        </p:nvSpPr>
        <p:spPr>
          <a:xfrm>
            <a:off x="367553" y="4027856"/>
            <a:ext cx="6096000" cy="369332"/>
          </a:xfrm>
          <a:prstGeom prst="rect">
            <a:avLst/>
          </a:prstGeom>
          <a:noFill/>
        </p:spPr>
        <p:txBody>
          <a:bodyPr wrap="square">
            <a:spAutoFit/>
          </a:bodyPr>
          <a:lstStyle/>
          <a:p>
            <a:pPr algn="l"/>
            <a:r>
              <a:rPr lang="zh-CN" altLang="en-US" b="1" i="0" dirty="0">
                <a:solidFill>
                  <a:srgbClr val="191B1F"/>
                </a:solidFill>
                <a:effectLst/>
                <a:latin typeface="-apple-system"/>
              </a:rPr>
              <a:t>社区评价</a:t>
            </a:r>
          </a:p>
        </p:txBody>
      </p:sp>
      <p:sp>
        <p:nvSpPr>
          <p:cNvPr id="14" name="文本框 13"/>
          <p:cNvSpPr txBox="1"/>
          <p:nvPr/>
        </p:nvSpPr>
        <p:spPr>
          <a:xfrm>
            <a:off x="367453" y="4481463"/>
            <a:ext cx="6566646" cy="645160"/>
          </a:xfrm>
          <a:prstGeom prst="rect">
            <a:avLst/>
          </a:prstGeom>
          <a:noFill/>
        </p:spPr>
        <p:txBody>
          <a:bodyPr wrap="square">
            <a:spAutoFit/>
          </a:bodyPr>
          <a:lstStyle/>
          <a:p>
            <a:pPr algn="l">
              <a:buFont typeface="Arial" panose="020B0604020202020204" pitchFamily="34" charset="0"/>
              <a:buChar char="•"/>
            </a:pPr>
            <a:r>
              <a:rPr lang="zh-CN" altLang="en-US" b="0" dirty="0">
                <a:solidFill>
                  <a:srgbClr val="191B1F"/>
                </a:solidFill>
                <a:effectLst/>
                <a:latin typeface="-apple-system"/>
              </a:rPr>
              <a:t>社区提供反馈、支持和验证兴趣的活跃程度如何？</a:t>
            </a:r>
            <a:r>
              <a:rPr lang="en-US" altLang="zh-CN" b="0" dirty="0">
                <a:solidFill>
                  <a:srgbClr val="191B1F"/>
                </a:solidFill>
                <a:effectLst/>
                <a:latin typeface="-apple-system"/>
              </a:rPr>
              <a:t>——</a:t>
            </a:r>
            <a:r>
              <a:rPr lang="zh-CN" altLang="en-US" b="0" dirty="0">
                <a:solidFill>
                  <a:srgbClr val="191B1F"/>
                </a:solidFill>
                <a:effectLst/>
                <a:latin typeface="-apple-system"/>
              </a:rPr>
              <a:t>可以通过专家论坛或者社交平台的讨论判断社会关注度以及市场活力</a:t>
            </a:r>
          </a:p>
        </p:txBody>
      </p:sp>
      <p:pic>
        <p:nvPicPr>
          <p:cNvPr id="8194" name="Picture 2" descr="如何选择最佳的加密货币投资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8950" y="2138120"/>
            <a:ext cx="4405727" cy="277283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64CA2B4-A9E5-4E9F-AA4F-F29E36CE75F5}"/>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28</a:t>
            </a:fld>
            <a:endParaRPr lang="zh-CN" altLang="en-US"/>
          </a:p>
        </p:txBody>
      </p:sp>
      <p:sp>
        <p:nvSpPr>
          <p:cNvPr id="3" name="文本框 2"/>
          <p:cNvSpPr txBox="1"/>
          <p:nvPr/>
        </p:nvSpPr>
        <p:spPr>
          <a:xfrm>
            <a:off x="517948" y="480524"/>
            <a:ext cx="10607417" cy="583565"/>
          </a:xfrm>
          <a:prstGeom prst="rect">
            <a:avLst/>
          </a:prstGeom>
          <a:noFill/>
        </p:spPr>
        <p:txBody>
          <a:bodyPr wrap="square">
            <a:spAutoFit/>
          </a:bodyPr>
          <a:lstStyle/>
          <a:p>
            <a:pPr fontAlgn="auto">
              <a:spcBef>
                <a:spcPts val="0"/>
              </a:spcBef>
              <a:spcAft>
                <a:spcPts val="0"/>
              </a:spcAft>
              <a:defRPr/>
            </a:pPr>
            <a:r>
              <a:rPr lang="zh-CN" altLang="en-US" sz="3200" b="1" spc="300">
                <a:solidFill>
                  <a:srgbClr val="950040"/>
                </a:solidFill>
                <a:latin typeface="微软雅黑" panose="020B0503020204020204" charset="-122"/>
                <a:ea typeface="微软雅黑" panose="020B0503020204020204" charset="-122"/>
                <a:cs typeface="Times New Roman" panose="02020603050405020304" pitchFamily="18" charset="0"/>
              </a:rPr>
              <a:t>如何选择最佳的加密货币投资</a:t>
            </a:r>
            <a:endPar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endParaRPr>
          </a:p>
        </p:txBody>
      </p:sp>
      <p:sp>
        <p:nvSpPr>
          <p:cNvPr id="10" name="文本框 9"/>
          <p:cNvSpPr txBox="1"/>
          <p:nvPr/>
        </p:nvSpPr>
        <p:spPr>
          <a:xfrm>
            <a:off x="518160" y="1734820"/>
            <a:ext cx="10823575" cy="1476375"/>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191B1F"/>
                </a:solidFill>
                <a:effectLst/>
                <a:latin typeface="-apple-system"/>
              </a:rPr>
              <a:t>与其他科技公司合作的数量和规模</a:t>
            </a:r>
          </a:p>
          <a:p>
            <a:pPr algn="l">
              <a:buFont typeface="Arial" panose="020B0604020202020204" pitchFamily="34" charset="0"/>
              <a:buChar char="•"/>
            </a:pPr>
            <a:r>
              <a:rPr lang="zh-CN" altLang="en-US" b="0" i="0" dirty="0">
                <a:solidFill>
                  <a:srgbClr val="191B1F"/>
                </a:solidFill>
                <a:effectLst/>
                <a:latin typeface="-apple-system"/>
              </a:rPr>
              <a:t>是否与以太坊等领先的区块链网络集成作为代币标准？</a:t>
            </a:r>
            <a:r>
              <a:rPr lang="en-US" altLang="zh-CN" b="0" i="0" dirty="0">
                <a:solidFill>
                  <a:srgbClr val="191B1F"/>
                </a:solidFill>
                <a:effectLst/>
                <a:latin typeface="-apple-system"/>
              </a:rPr>
              <a:t>——</a:t>
            </a:r>
            <a:r>
              <a:rPr lang="zh-CN" altLang="en-US" b="0" i="0" dirty="0">
                <a:solidFill>
                  <a:srgbClr val="191B1F"/>
                </a:solidFill>
                <a:effectLst/>
                <a:latin typeface="-apple-system"/>
              </a:rPr>
              <a:t>这极大地提高了可访问性。</a:t>
            </a:r>
          </a:p>
          <a:p>
            <a:pPr algn="l">
              <a:buFont typeface="Arial" panose="020B0604020202020204" pitchFamily="34" charset="0"/>
              <a:buChar char="•"/>
            </a:pPr>
            <a:r>
              <a:rPr lang="zh-CN" altLang="en-US" b="0" i="0" dirty="0">
                <a:solidFill>
                  <a:srgbClr val="191B1F"/>
                </a:solidFill>
                <a:effectLst/>
                <a:latin typeface="-apple-system"/>
              </a:rPr>
              <a:t>是否有平台已经整合了兼容性来处理这种加密货币的交易和托管？</a:t>
            </a:r>
            <a:r>
              <a:rPr lang="en-US" altLang="zh-CN" b="0" i="0" dirty="0">
                <a:solidFill>
                  <a:srgbClr val="191B1F"/>
                </a:solidFill>
                <a:effectLst/>
                <a:latin typeface="-apple-system"/>
              </a:rPr>
              <a:t>——</a:t>
            </a:r>
            <a:r>
              <a:rPr lang="zh-CN" altLang="en-US" b="0" i="0" dirty="0">
                <a:solidFill>
                  <a:srgbClr val="191B1F"/>
                </a:solidFill>
                <a:effectLst/>
                <a:latin typeface="-apple-system"/>
              </a:rPr>
              <a:t>低门槛的加密货币生态系统会吸引更多用户。</a:t>
            </a:r>
            <a:br>
              <a:rPr lang="zh-CN" altLang="en-US" b="0" i="0" dirty="0">
                <a:solidFill>
                  <a:srgbClr val="191B1F"/>
                </a:solidFill>
                <a:effectLst/>
                <a:latin typeface="-apple-system"/>
              </a:rPr>
            </a:br>
            <a:endParaRPr lang="zh-CN" altLang="en-US" b="0" i="0" dirty="0">
              <a:solidFill>
                <a:srgbClr val="191B1F"/>
              </a:solidFill>
              <a:effectLst/>
              <a:latin typeface="-apple-system"/>
            </a:endParaRPr>
          </a:p>
        </p:txBody>
      </p:sp>
      <p:sp>
        <p:nvSpPr>
          <p:cNvPr id="13" name="文本框 12"/>
          <p:cNvSpPr txBox="1"/>
          <p:nvPr/>
        </p:nvSpPr>
        <p:spPr>
          <a:xfrm>
            <a:off x="322728" y="1390140"/>
            <a:ext cx="6096000" cy="369332"/>
          </a:xfrm>
          <a:prstGeom prst="rect">
            <a:avLst/>
          </a:prstGeom>
          <a:noFill/>
        </p:spPr>
        <p:txBody>
          <a:bodyPr wrap="square">
            <a:spAutoFit/>
          </a:bodyPr>
          <a:lstStyle/>
          <a:p>
            <a:pPr algn="l"/>
            <a:r>
              <a:rPr lang="zh-CN" altLang="en-US" b="1" i="0" dirty="0">
                <a:solidFill>
                  <a:srgbClr val="191B1F"/>
                </a:solidFill>
                <a:effectLst/>
                <a:latin typeface="-apple-system"/>
              </a:rPr>
              <a:t>合作伙伴关系和整合格局</a:t>
            </a:r>
          </a:p>
        </p:txBody>
      </p:sp>
      <p:sp>
        <p:nvSpPr>
          <p:cNvPr id="15" name="文本框 14"/>
          <p:cNvSpPr txBox="1"/>
          <p:nvPr/>
        </p:nvSpPr>
        <p:spPr>
          <a:xfrm>
            <a:off x="600497" y="3610956"/>
            <a:ext cx="9475693" cy="1198880"/>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191B1F"/>
                </a:solidFill>
                <a:effectLst/>
                <a:latin typeface="-apple-system"/>
              </a:rPr>
              <a:t>加密货币是针对单个利基市场还是整个行业？</a:t>
            </a:r>
          </a:p>
          <a:p>
            <a:pPr algn="l">
              <a:buFont typeface="Arial" panose="020B0604020202020204" pitchFamily="34" charset="0"/>
              <a:buChar char="•"/>
            </a:pPr>
            <a:r>
              <a:rPr lang="zh-CN" altLang="en-US" b="0" i="0" dirty="0">
                <a:solidFill>
                  <a:srgbClr val="191B1F"/>
                </a:solidFill>
                <a:effectLst/>
                <a:latin typeface="-apple-system"/>
              </a:rPr>
              <a:t>团队推动企业和零售采用的策略是什么？</a:t>
            </a:r>
            <a:r>
              <a:rPr lang="en-US" altLang="zh-CN" b="0" i="0" dirty="0">
                <a:solidFill>
                  <a:srgbClr val="191B1F"/>
                </a:solidFill>
                <a:effectLst/>
                <a:latin typeface="-apple-system"/>
              </a:rPr>
              <a:t>——</a:t>
            </a:r>
            <a:r>
              <a:rPr lang="zh-CN" altLang="en-US" b="0" i="0" dirty="0">
                <a:solidFill>
                  <a:srgbClr val="191B1F"/>
                </a:solidFill>
                <a:effectLst/>
                <a:latin typeface="-apple-system"/>
              </a:rPr>
              <a:t>明确的采用途径使投资更有可能取得长期成功。</a:t>
            </a:r>
            <a:br>
              <a:rPr lang="zh-CN" altLang="en-US" b="0" i="0" dirty="0">
                <a:solidFill>
                  <a:srgbClr val="191B1F"/>
                </a:solidFill>
                <a:effectLst/>
                <a:latin typeface="-apple-system"/>
              </a:rPr>
            </a:br>
            <a:endParaRPr lang="zh-CN" altLang="en-US" b="0" i="0" dirty="0">
              <a:solidFill>
                <a:srgbClr val="191B1F"/>
              </a:solidFill>
              <a:effectLst/>
              <a:latin typeface="-apple-system"/>
            </a:endParaRPr>
          </a:p>
          <a:p>
            <a:pPr algn="l"/>
            <a:endParaRPr lang="zh-CN" altLang="en-US" b="0" i="0" dirty="0">
              <a:solidFill>
                <a:srgbClr val="191B1F"/>
              </a:solidFill>
              <a:effectLst/>
              <a:latin typeface="-apple-system"/>
            </a:endParaRPr>
          </a:p>
        </p:txBody>
      </p:sp>
      <p:sp>
        <p:nvSpPr>
          <p:cNvPr id="16" name="文本框 15"/>
          <p:cNvSpPr txBox="1"/>
          <p:nvPr/>
        </p:nvSpPr>
        <p:spPr>
          <a:xfrm>
            <a:off x="322728" y="3241725"/>
            <a:ext cx="6096000" cy="369332"/>
          </a:xfrm>
          <a:prstGeom prst="rect">
            <a:avLst/>
          </a:prstGeom>
          <a:noFill/>
        </p:spPr>
        <p:txBody>
          <a:bodyPr wrap="square">
            <a:spAutoFit/>
          </a:bodyPr>
          <a:lstStyle/>
          <a:p>
            <a:pPr algn="l"/>
            <a:r>
              <a:rPr lang="zh-CN" altLang="en-US" b="1" i="0" dirty="0">
                <a:solidFill>
                  <a:srgbClr val="191B1F"/>
                </a:solidFill>
                <a:effectLst/>
                <a:latin typeface="-apple-system"/>
              </a:rPr>
              <a:t>市场机会与竞争</a:t>
            </a:r>
          </a:p>
        </p:txBody>
      </p:sp>
      <p:sp>
        <p:nvSpPr>
          <p:cNvPr id="4" name="文本框 3">
            <a:extLst>
              <a:ext uri="{FF2B5EF4-FFF2-40B4-BE49-F238E27FC236}">
                <a16:creationId xmlns:a16="http://schemas.microsoft.com/office/drawing/2014/main" id="{F7065600-CCDA-A9D2-3F7B-509E79EC5979}"/>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29</a:t>
            </a:fld>
            <a:endParaRPr lang="zh-CN" altLang="en-US"/>
          </a:p>
        </p:txBody>
      </p:sp>
      <p:sp>
        <p:nvSpPr>
          <p:cNvPr id="3" name="文本框 2"/>
          <p:cNvSpPr txBox="1"/>
          <p:nvPr/>
        </p:nvSpPr>
        <p:spPr>
          <a:xfrm>
            <a:off x="517948" y="480524"/>
            <a:ext cx="10607417" cy="583565"/>
          </a:xfrm>
          <a:prstGeom prst="rect">
            <a:avLst/>
          </a:prstGeom>
          <a:noFill/>
        </p:spPr>
        <p:txBody>
          <a:bodyPr wrap="square">
            <a:spAutoFit/>
          </a:bodyPr>
          <a:lstStyle/>
          <a:p>
            <a:pPr fontAlgn="auto">
              <a:spcBef>
                <a:spcPts val="0"/>
              </a:spcBef>
              <a:spcAft>
                <a:spcPts val="0"/>
              </a:spcAft>
              <a:defRPr/>
            </a:pP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找到适合你的加密货币策略</a:t>
            </a:r>
          </a:p>
        </p:txBody>
      </p:sp>
      <p:sp>
        <p:nvSpPr>
          <p:cNvPr id="7" name="文本框 6"/>
          <p:cNvSpPr txBox="1"/>
          <p:nvPr/>
        </p:nvSpPr>
        <p:spPr>
          <a:xfrm>
            <a:off x="340658" y="1433917"/>
            <a:ext cx="9565341" cy="368300"/>
          </a:xfrm>
          <a:prstGeom prst="rect">
            <a:avLst/>
          </a:prstGeom>
          <a:noFill/>
        </p:spPr>
        <p:txBody>
          <a:bodyPr wrap="square">
            <a:spAutoFit/>
          </a:bodyPr>
          <a:lstStyle/>
          <a:p>
            <a:r>
              <a:rPr lang="zh-CN" altLang="en-US" b="1" i="0" dirty="0">
                <a:solidFill>
                  <a:srgbClr val="191B1F"/>
                </a:solidFill>
                <a:effectLst/>
                <a:latin typeface="-apple-system"/>
              </a:rPr>
              <a:t>没有一种适合所有人的加密货币投资方法。每个投资者都必须反思自己的独特偏好：</a:t>
            </a:r>
            <a:endParaRPr lang="zh-CN" altLang="en-US" b="1" dirty="0"/>
          </a:p>
        </p:txBody>
      </p:sp>
      <p:sp>
        <p:nvSpPr>
          <p:cNvPr id="10" name="文本框 9"/>
          <p:cNvSpPr txBox="1"/>
          <p:nvPr/>
        </p:nvSpPr>
        <p:spPr>
          <a:xfrm>
            <a:off x="609600" y="1803249"/>
            <a:ext cx="6096000" cy="1200329"/>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191B1F"/>
                </a:solidFill>
                <a:effectLst/>
                <a:latin typeface="-apple-system"/>
              </a:rPr>
              <a:t>风险承受能力</a:t>
            </a:r>
            <a:r>
              <a:rPr lang="en-US" altLang="zh-CN" b="0" i="0" dirty="0">
                <a:solidFill>
                  <a:srgbClr val="191B1F"/>
                </a:solidFill>
                <a:effectLst/>
                <a:latin typeface="-apple-system"/>
              </a:rPr>
              <a:t>——</a:t>
            </a:r>
            <a:r>
              <a:rPr lang="zh-CN" altLang="en-US" b="0" i="0" dirty="0">
                <a:solidFill>
                  <a:srgbClr val="191B1F"/>
                </a:solidFill>
                <a:effectLst/>
                <a:latin typeface="-apple-system"/>
              </a:rPr>
              <a:t>您能承受多少每日波动？</a:t>
            </a:r>
          </a:p>
          <a:p>
            <a:pPr algn="l">
              <a:buFont typeface="Arial" panose="020B0604020202020204" pitchFamily="34" charset="0"/>
              <a:buChar char="•"/>
            </a:pPr>
            <a:r>
              <a:rPr lang="zh-CN" altLang="en-US" b="0" i="0" dirty="0">
                <a:solidFill>
                  <a:srgbClr val="191B1F"/>
                </a:solidFill>
                <a:effectLst/>
                <a:latin typeface="-apple-system"/>
              </a:rPr>
              <a:t>时间投入</a:t>
            </a:r>
            <a:r>
              <a:rPr lang="en-US" altLang="zh-CN" b="0" i="0" dirty="0">
                <a:solidFill>
                  <a:srgbClr val="191B1F"/>
                </a:solidFill>
                <a:effectLst/>
                <a:latin typeface="-apple-system"/>
              </a:rPr>
              <a:t>——</a:t>
            </a:r>
            <a:r>
              <a:rPr lang="zh-CN" altLang="en-US" b="0" i="0" dirty="0">
                <a:solidFill>
                  <a:srgbClr val="191B1F"/>
                </a:solidFill>
                <a:effectLst/>
                <a:latin typeface="-apple-system"/>
              </a:rPr>
              <a:t>您可以分配多少时间用于主动交易和被动投资？</a:t>
            </a:r>
          </a:p>
          <a:p>
            <a:pPr algn="l">
              <a:buFont typeface="Arial" panose="020B0604020202020204" pitchFamily="34" charset="0"/>
              <a:buChar char="•"/>
            </a:pPr>
            <a:r>
              <a:rPr lang="zh-CN" altLang="en-US" b="0" i="0" dirty="0">
                <a:solidFill>
                  <a:srgbClr val="191B1F"/>
                </a:solidFill>
                <a:effectLst/>
                <a:latin typeface="-apple-system"/>
              </a:rPr>
              <a:t>目标</a:t>
            </a:r>
            <a:r>
              <a:rPr lang="en-US" altLang="zh-CN" b="0" i="0" dirty="0">
                <a:solidFill>
                  <a:srgbClr val="191B1F"/>
                </a:solidFill>
                <a:effectLst/>
                <a:latin typeface="-apple-system"/>
              </a:rPr>
              <a:t>——</a:t>
            </a:r>
            <a:r>
              <a:rPr lang="zh-CN" altLang="en-US" b="0" i="0" dirty="0">
                <a:solidFill>
                  <a:srgbClr val="191B1F"/>
                </a:solidFill>
                <a:effectLst/>
                <a:latin typeface="-apple-system"/>
              </a:rPr>
              <a:t>您关注的是长期财富复利还是短期交易收入？</a:t>
            </a:r>
          </a:p>
        </p:txBody>
      </p:sp>
      <p:sp>
        <p:nvSpPr>
          <p:cNvPr id="12" name="文本框 11"/>
          <p:cNvSpPr txBox="1"/>
          <p:nvPr/>
        </p:nvSpPr>
        <p:spPr>
          <a:xfrm>
            <a:off x="280670" y="3429000"/>
            <a:ext cx="11824335" cy="460375"/>
          </a:xfrm>
          <a:prstGeom prst="rect">
            <a:avLst/>
          </a:prstGeom>
          <a:noFill/>
        </p:spPr>
        <p:txBody>
          <a:bodyPr wrap="square">
            <a:spAutoFit/>
          </a:bodyPr>
          <a:lstStyle/>
          <a:p>
            <a:r>
              <a:rPr lang="zh-CN" altLang="en-US" sz="2400" b="1" i="0" dirty="0">
                <a:solidFill>
                  <a:srgbClr val="191B1F"/>
                </a:solidFill>
                <a:effectLst/>
                <a:latin typeface="-apple-system"/>
              </a:rPr>
              <a:t>将您的性格类型和环境与适当的加密货币投资策略相匹配，可以大大增加您的成功几率！</a:t>
            </a:r>
            <a:endParaRPr lang="en-US" altLang="zh-CN" sz="2400" b="1" i="0" dirty="0">
              <a:solidFill>
                <a:srgbClr val="191B1F"/>
              </a:solidFill>
              <a:effectLst/>
              <a:latin typeface="-apple-system"/>
            </a:endParaRPr>
          </a:p>
        </p:txBody>
      </p:sp>
      <p:sp>
        <p:nvSpPr>
          <p:cNvPr id="4" name="矩形 3"/>
          <p:cNvSpPr/>
          <p:nvPr/>
        </p:nvSpPr>
        <p:spPr>
          <a:xfrm>
            <a:off x="953135" y="4314825"/>
            <a:ext cx="6583680" cy="1198880"/>
          </a:xfrm>
          <a:prstGeom prst="rect">
            <a:avLst/>
          </a:prstGeom>
          <a:noFill/>
          <a:ln>
            <a:noFill/>
          </a:ln>
        </p:spPr>
        <p:txBody>
          <a:bodyPr wrap="none" rtlCol="0" anchor="t">
            <a:spAutoFit/>
          </a:bodyPr>
          <a:lstStyle/>
          <a:p>
            <a:pPr algn="ctr"/>
            <a:r>
              <a:rPr lang="zh-CN" altLang="en-US" sz="7200" b="1">
                <a:ln w="9525">
                  <a:solidFill>
                    <a:schemeClr val="bg1"/>
                  </a:solidFill>
                  <a:prstDash val="solid"/>
                </a:ln>
                <a:solidFill>
                  <a:schemeClr val="tx1"/>
                </a:solidFill>
                <a:effectLst>
                  <a:outerShdw blurRad="12700" dist="38100" dir="2700000" algn="tl" rotWithShape="0">
                    <a:schemeClr val="bg1">
                      <a:lumMod val="50000"/>
                    </a:schemeClr>
                  </a:outerShdw>
                </a:effectLst>
              </a:rPr>
              <a:t>共识决定价值！</a:t>
            </a:r>
          </a:p>
        </p:txBody>
      </p:sp>
      <p:sp>
        <p:nvSpPr>
          <p:cNvPr id="5" name="文本框 4">
            <a:extLst>
              <a:ext uri="{FF2B5EF4-FFF2-40B4-BE49-F238E27FC236}">
                <a16:creationId xmlns:a16="http://schemas.microsoft.com/office/drawing/2014/main" id="{73EEDCC9-7CFC-5D2F-1DB3-EA98A56C96C6}"/>
              </a:ext>
            </a:extLst>
          </p:cNvPr>
          <p:cNvSpPr txBox="1"/>
          <p:nvPr/>
        </p:nvSpPr>
        <p:spPr>
          <a:xfrm>
            <a:off x="8200103" y="156016"/>
            <a:ext cx="5240593" cy="369332"/>
          </a:xfrm>
          <a:prstGeom prst="rect">
            <a:avLst/>
          </a:prstGeom>
          <a:noFill/>
        </p:spPr>
        <p:txBody>
          <a:bodyPr wrap="square" rtlCol="0">
            <a:spAutoFit/>
          </a:bodyPr>
          <a:lstStyle/>
          <a:p>
            <a:r>
              <a:rPr lang="zh-CN" altLang="en-US" dirty="0"/>
              <a:t>温馨提示：炒币有风险，投资需谨慎！</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05" y="1414923"/>
            <a:ext cx="5143500" cy="3429000"/>
          </a:xfrm>
          <a:prstGeom prst="rect">
            <a:avLst/>
          </a:prstGeom>
        </p:spPr>
      </p:pic>
      <p:sp>
        <p:nvSpPr>
          <p:cNvPr id="2" name="灯片编号占位符 1"/>
          <p:cNvSpPr>
            <a:spLocks noGrp="1"/>
          </p:cNvSpPr>
          <p:nvPr>
            <p:ph type="sldNum" sz="quarter" idx="4"/>
          </p:nvPr>
        </p:nvSpPr>
        <p:spPr/>
        <p:txBody>
          <a:bodyPr/>
          <a:lstStyle/>
          <a:p>
            <a:fld id="{4456FDF6-C6B2-43A6-8C06-28E704634E2B}" type="slidenum">
              <a:rPr lang="zh-CN" altLang="en-US" smtClean="0"/>
              <a:t>3</a:t>
            </a:fld>
            <a:endParaRPr lang="zh-CN" altLang="en-US"/>
          </a:p>
        </p:txBody>
      </p:sp>
      <p:sp>
        <p:nvSpPr>
          <p:cNvPr id="3" name="文本框 2"/>
          <p:cNvSpPr txBox="1"/>
          <p:nvPr/>
        </p:nvSpPr>
        <p:spPr>
          <a:xfrm>
            <a:off x="589668" y="495015"/>
            <a:ext cx="10607417" cy="583565"/>
          </a:xfrm>
          <a:prstGeom prst="rect">
            <a:avLst/>
          </a:prstGeom>
          <a:noFill/>
        </p:spPr>
        <p:txBody>
          <a:bodyPr wrap="square">
            <a:spAutoFit/>
          </a:bodyPr>
          <a:lstStyle/>
          <a:p>
            <a:pPr fontAlgn="auto">
              <a:spcBef>
                <a:spcPts val="0"/>
              </a:spcBef>
              <a:spcAft>
                <a:spcPts val="0"/>
              </a:spcAft>
              <a:defRPr/>
            </a:pP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币种介绍：</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比特币</a:t>
            </a:r>
          </a:p>
        </p:txBody>
      </p:sp>
      <p:sp>
        <p:nvSpPr>
          <p:cNvPr id="7" name="文本框 6"/>
          <p:cNvSpPr txBox="1"/>
          <p:nvPr/>
        </p:nvSpPr>
        <p:spPr>
          <a:xfrm>
            <a:off x="6120765" y="85725"/>
            <a:ext cx="5929630" cy="6696075"/>
          </a:xfrm>
          <a:prstGeom prst="rect">
            <a:avLst/>
          </a:prstGeom>
          <a:noFill/>
        </p:spPr>
        <p:txBody>
          <a:bodyPr wrap="square" rtlCol="0">
            <a:noAutofit/>
          </a:bodyPr>
          <a:lstStyle/>
          <a:p>
            <a:r>
              <a:rPr lang="zh-CN" altLang="en-US" dirty="0"/>
              <a:t>特点：去中心化、匿名性强等</a:t>
            </a:r>
          </a:p>
          <a:p>
            <a:endParaRPr lang="zh-CN" altLang="en-US" dirty="0"/>
          </a:p>
          <a:p>
            <a:r>
              <a:rPr lang="zh-CN" altLang="en-US" dirty="0"/>
              <a:t>价格：截止至</a:t>
            </a:r>
            <a:r>
              <a:rPr lang="en-US" altLang="zh-CN" dirty="0"/>
              <a:t>2024</a:t>
            </a:r>
            <a:r>
              <a:rPr lang="zh-CN" altLang="en-US" dirty="0"/>
              <a:t>年</a:t>
            </a:r>
            <a:r>
              <a:rPr lang="en-US" altLang="zh-CN" dirty="0"/>
              <a:t>12</a:t>
            </a:r>
            <a:r>
              <a:rPr lang="zh-CN" altLang="en-US" dirty="0"/>
              <a:t>月</a:t>
            </a:r>
            <a:r>
              <a:rPr lang="en-US" altLang="zh-CN" dirty="0"/>
              <a:t>4</a:t>
            </a:r>
            <a:r>
              <a:rPr lang="zh-CN" altLang="en-US" dirty="0"/>
              <a:t>日中午，比特币的价格约为</a:t>
            </a:r>
            <a:r>
              <a:rPr lang="en-US" altLang="zh-CN" dirty="0"/>
              <a:t>    96422</a:t>
            </a:r>
            <a:r>
              <a:rPr lang="zh-CN" altLang="en-US" dirty="0"/>
              <a:t>美元</a:t>
            </a:r>
          </a:p>
          <a:p>
            <a:endParaRPr lang="zh-CN" altLang="en-US" dirty="0"/>
          </a:p>
          <a:p>
            <a:r>
              <a:rPr lang="zh-CN" altLang="en-US" dirty="0"/>
              <a:t>技术依据：</a:t>
            </a:r>
          </a:p>
          <a:p>
            <a:pPr marL="285750" indent="-285750">
              <a:buFont typeface="Wingdings" panose="05000000000000000000" charset="0"/>
              <a:buChar char="Ø"/>
            </a:pPr>
            <a:r>
              <a:rPr lang="zh-CN" altLang="en-US" dirty="0"/>
              <a:t>比特币作为一种加密货币，其核心是密码学，包括加密和解密、哈希函数以及数字签名算法。</a:t>
            </a:r>
          </a:p>
          <a:p>
            <a:pPr marL="285750" indent="-285750">
              <a:buFont typeface="Wingdings" panose="05000000000000000000" charset="0"/>
              <a:buChar char="Ø"/>
            </a:pPr>
            <a:r>
              <a:rPr lang="zh-CN" altLang="en-US" dirty="0"/>
              <a:t>哈希函数来确保区块链的安全和不可篡改性。产生独特的哈希值作为数据的</a:t>
            </a:r>
            <a:r>
              <a:rPr lang="en-US" altLang="zh-CN" dirty="0">
                <a:latin typeface="微软雅黑" panose="020B0503020204020204" charset="-122"/>
                <a:ea typeface="微软雅黑" panose="020B0503020204020204" charset="-122"/>
              </a:rPr>
              <a:t>“</a:t>
            </a:r>
            <a:r>
              <a:rPr lang="zh-CN" altLang="en-US" dirty="0"/>
              <a:t>指纹</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a:t>
            </a:r>
            <a:endParaRPr lang="zh-CN" altLang="en-US" dirty="0"/>
          </a:p>
          <a:p>
            <a:pPr marL="285750" indent="-285750">
              <a:buFont typeface="Wingdings" panose="05000000000000000000" charset="0"/>
              <a:buChar char="Ø"/>
            </a:pPr>
            <a:r>
              <a:rPr lang="zh-CN" altLang="en-US" dirty="0"/>
              <a:t>利用基于公钥的数字签名来允许用户安全地发送比特币。使用的数字签名算法是ECDSA，以及更高效的Schnorr签名。</a:t>
            </a:r>
          </a:p>
          <a:p>
            <a:pPr marL="285750" indent="-285750">
              <a:buFont typeface="Wingdings" panose="05000000000000000000" charset="0"/>
              <a:buChar char="Ø"/>
            </a:pPr>
            <a:r>
              <a:rPr lang="zh-CN" altLang="en-US" dirty="0"/>
              <a:t>利用区块链技术的分布式账本，记录了所有涉及比特币的交易。</a:t>
            </a:r>
          </a:p>
          <a:p>
            <a:r>
              <a:rPr lang="zh-CN" altLang="en-US" dirty="0"/>
              <a:t>市场背景：</a:t>
            </a:r>
          </a:p>
          <a:p>
            <a:pPr marL="285750" indent="-285750">
              <a:buFont typeface="Wingdings" panose="05000000000000000000" charset="0"/>
              <a:buChar char="Ø"/>
            </a:pPr>
            <a:r>
              <a:rPr lang="zh-CN" altLang="en-US" dirty="0"/>
              <a:t>全球比特币市场规模在2021年估计为170.5亿美元，预计从2022年到2030年将以26.2%的复合年增长率增长</a:t>
            </a:r>
          </a:p>
          <a:p>
            <a:pPr marL="285750" indent="-285750">
              <a:buFont typeface="Wingdings" panose="05000000000000000000" charset="0"/>
              <a:buChar char="Ø"/>
            </a:pPr>
            <a:r>
              <a:rPr lang="zh-CN" altLang="en-US" dirty="0"/>
              <a:t>因其去中心化特性、较低的交易费用和快速支付而受到欢迎。也被视作全球产品与服务交易的价值储存手段</a:t>
            </a:r>
          </a:p>
          <a:p>
            <a:pPr marL="285750" indent="-285750">
              <a:buFont typeface="Wingdings" panose="05000000000000000000" charset="0"/>
              <a:buChar char="Ø"/>
            </a:pPr>
            <a:r>
              <a:rPr lang="zh-CN" altLang="en-US" dirty="0"/>
              <a:t>具有高波动性，在一定程度上可以用Gartner技术成熟度曲线来解释，包括五个阶段：技术触发、期望膨胀的顶峰、幻灭的低谷、启发的斜坡和生产力的高原</a:t>
            </a:r>
          </a:p>
        </p:txBody>
      </p:sp>
      <p:pic>
        <p:nvPicPr>
          <p:cNvPr id="8" name="图片 7" descr="价格走势"/>
          <p:cNvPicPr>
            <a:picLocks noChangeAspect="1"/>
          </p:cNvPicPr>
          <p:nvPr/>
        </p:nvPicPr>
        <p:blipFill>
          <a:blip r:embed="rId3"/>
          <a:stretch>
            <a:fillRect/>
          </a:stretch>
        </p:blipFill>
        <p:spPr>
          <a:xfrm>
            <a:off x="133985" y="3343275"/>
            <a:ext cx="5957570" cy="3175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Effect transition="in" filter="fade">
                                      <p:cBhvr>
                                        <p:cTn id="7" dur="1000"/>
                                        <p:tgtEl>
                                          <p:spTgt spid="7">
                                            <p:txEl>
                                              <p:pRg st="9" end="9"/>
                                            </p:txEl>
                                          </p:spTgt>
                                        </p:tgtEl>
                                      </p:cBhvr>
                                    </p:animEffect>
                                    <p:anim calcmode="lin" valueType="num">
                                      <p:cBhvr>
                                        <p:cTn id="8"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9" end="9"/>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0" end="10"/>
                                            </p:txEl>
                                          </p:spTgt>
                                        </p:tgtEl>
                                        <p:attrNameLst>
                                          <p:attrName>style.visibility</p:attrName>
                                        </p:attrNameLst>
                                      </p:cBhvr>
                                      <p:to>
                                        <p:strVal val="visible"/>
                                      </p:to>
                                    </p:set>
                                    <p:animEffect transition="in" filter="fade">
                                      <p:cBhvr>
                                        <p:cTn id="12" dur="1000"/>
                                        <p:tgtEl>
                                          <p:spTgt spid="7">
                                            <p:txEl>
                                              <p:pRg st="10" end="10"/>
                                            </p:txEl>
                                          </p:spTgt>
                                        </p:tgtEl>
                                      </p:cBhvr>
                                    </p:animEffect>
                                    <p:anim calcmode="lin" valueType="num">
                                      <p:cBhvr>
                                        <p:cTn id="13"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animEffect transition="in" filter="fade">
                                      <p:cBhvr>
                                        <p:cTn id="17" dur="1000"/>
                                        <p:tgtEl>
                                          <p:spTgt spid="7">
                                            <p:txEl>
                                              <p:pRg st="11" end="11"/>
                                            </p:txEl>
                                          </p:spTgt>
                                        </p:tgtEl>
                                      </p:cBhvr>
                                    </p:animEffect>
                                    <p:anim calcmode="lin" valueType="num">
                                      <p:cBhvr>
                                        <p:cTn id="18"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12" end="12"/>
                                            </p:txEl>
                                          </p:spTgt>
                                        </p:tgtEl>
                                        <p:attrNameLst>
                                          <p:attrName>style.visibility</p:attrName>
                                        </p:attrNameLst>
                                      </p:cBhvr>
                                      <p:to>
                                        <p:strVal val="visible"/>
                                      </p:to>
                                    </p:set>
                                    <p:animEffect transition="in" filter="fade">
                                      <p:cBhvr>
                                        <p:cTn id="22" dur="1000"/>
                                        <p:tgtEl>
                                          <p:spTgt spid="7">
                                            <p:txEl>
                                              <p:pRg st="12" end="12"/>
                                            </p:txEl>
                                          </p:spTgt>
                                        </p:tgtEl>
                                      </p:cBhvr>
                                    </p:animEffect>
                                    <p:anim calcmode="lin" valueType="num">
                                      <p:cBhvr>
                                        <p:cTn id="23"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4"/>
          <p:cNvSpPr/>
          <p:nvPr/>
        </p:nvSpPr>
        <p:spPr>
          <a:xfrm>
            <a:off x="0" y="0"/>
            <a:ext cx="12192000" cy="4462145"/>
          </a:xfrm>
          <a:custGeom>
            <a:avLst/>
            <a:gdLst>
              <a:gd name="connsiteX0" fmla="*/ 0 w 9144000"/>
              <a:gd name="connsiteY0" fmla="*/ 0 h 2787774"/>
              <a:gd name="connsiteX1" fmla="*/ 9144000 w 9144000"/>
              <a:gd name="connsiteY1" fmla="*/ 0 h 2787774"/>
              <a:gd name="connsiteX2" fmla="*/ 9144000 w 9144000"/>
              <a:gd name="connsiteY2" fmla="*/ 2787774 h 2787774"/>
              <a:gd name="connsiteX3" fmla="*/ 0 w 9144000"/>
              <a:gd name="connsiteY3" fmla="*/ 2787774 h 2787774"/>
              <a:gd name="connsiteX4" fmla="*/ 0 w 9144000"/>
              <a:gd name="connsiteY4" fmla="*/ 0 h 2787774"/>
              <a:gd name="connsiteX0-1" fmla="*/ 0 w 9144000"/>
              <a:gd name="connsiteY0-2" fmla="*/ 0 h 3474783"/>
              <a:gd name="connsiteX1-3" fmla="*/ 9144000 w 9144000"/>
              <a:gd name="connsiteY1-4" fmla="*/ 0 h 3474783"/>
              <a:gd name="connsiteX2-5" fmla="*/ 9144000 w 9144000"/>
              <a:gd name="connsiteY2-6" fmla="*/ 2787774 h 3474783"/>
              <a:gd name="connsiteX3-7" fmla="*/ 0 w 9144000"/>
              <a:gd name="connsiteY3-8" fmla="*/ 2787774 h 3474783"/>
              <a:gd name="connsiteX4-9" fmla="*/ 0 w 9144000"/>
              <a:gd name="connsiteY4-10" fmla="*/ 0 h 3474783"/>
              <a:gd name="connsiteX0-11" fmla="*/ 0 w 9144000"/>
              <a:gd name="connsiteY0-12" fmla="*/ 0 h 3576258"/>
              <a:gd name="connsiteX1-13" fmla="*/ 9144000 w 9144000"/>
              <a:gd name="connsiteY1-14" fmla="*/ 0 h 3576258"/>
              <a:gd name="connsiteX2-15" fmla="*/ 9144000 w 9144000"/>
              <a:gd name="connsiteY2-16" fmla="*/ 2787774 h 3576258"/>
              <a:gd name="connsiteX3-17" fmla="*/ 0 w 9144000"/>
              <a:gd name="connsiteY3-18" fmla="*/ 2787774 h 3576258"/>
              <a:gd name="connsiteX4-19" fmla="*/ 0 w 9144000"/>
              <a:gd name="connsiteY4-20" fmla="*/ 0 h 35762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00" h="3576258">
                <a:moveTo>
                  <a:pt x="0" y="0"/>
                </a:moveTo>
                <a:lnTo>
                  <a:pt x="9144000" y="0"/>
                </a:lnTo>
                <a:lnTo>
                  <a:pt x="9144000" y="2787774"/>
                </a:lnTo>
                <a:cubicBezTo>
                  <a:pt x="7685315" y="3201431"/>
                  <a:pt x="4593771" y="4333546"/>
                  <a:pt x="0" y="2787774"/>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4"/>
          </p:nvPr>
        </p:nvSpPr>
        <p:spPr/>
        <p:txBody>
          <a:bodyPr/>
          <a:lstStyle/>
          <a:p>
            <a:fld id="{4456FDF6-C6B2-43A6-8C06-28E704634E2B}" type="slidenum">
              <a:rPr lang="zh-CN" altLang="en-US" smtClean="0"/>
              <a:t>30</a:t>
            </a:fld>
            <a:endParaRPr lang="zh-CN" altLang="en-US"/>
          </a:p>
        </p:txBody>
      </p:sp>
      <p:sp>
        <p:nvSpPr>
          <p:cNvPr id="5" name="文本框 4"/>
          <p:cNvSpPr txBox="1"/>
          <p:nvPr/>
        </p:nvSpPr>
        <p:spPr>
          <a:xfrm>
            <a:off x="1656080" y="4883785"/>
            <a:ext cx="9086850" cy="922020"/>
          </a:xfrm>
          <a:prstGeom prst="rect">
            <a:avLst/>
          </a:prstGeom>
          <a:noFill/>
        </p:spPr>
        <p:txBody>
          <a:bodyPr wrap="square" rtlCol="0">
            <a:spAutoFit/>
            <a:scene3d>
              <a:camera prst="orthographicFront"/>
              <a:lightRig rig="threePt" dir="t"/>
            </a:scene3d>
          </a:bodyPr>
          <a:lstStyle/>
          <a:p>
            <a:pPr algn="ctr"/>
            <a:r>
              <a:rPr lang="en-US" altLang="zh-CN" sz="5400" dirty="0">
                <a:solidFill>
                  <a:srgbClr val="950040"/>
                </a:solidFill>
                <a:effectLst>
                  <a:reflection blurRad="6350" stA="53000" endA="300" endPos="35500" dir="5400000" sy="-90000" algn="bl" rotWithShape="0"/>
                </a:effectLst>
                <a:latin typeface="微软雅黑" panose="020B0503020204020204" charset="-122"/>
                <a:ea typeface="微软雅黑" panose="020B0503020204020204" charset="-122"/>
              </a:rPr>
              <a:t>Thanks!</a:t>
            </a:r>
          </a:p>
        </p:txBody>
      </p:sp>
      <p:grpSp>
        <p:nvGrpSpPr>
          <p:cNvPr id="8" name="组合 7"/>
          <p:cNvGrpSpPr>
            <a:grpSpLocks noChangeAspect="1"/>
          </p:cNvGrpSpPr>
          <p:nvPr/>
        </p:nvGrpSpPr>
        <p:grpSpPr>
          <a:xfrm>
            <a:off x="4826000" y="833755"/>
            <a:ext cx="2495550" cy="2494280"/>
            <a:chOff x="1947444" y="-250327"/>
            <a:chExt cx="5162972" cy="5160570"/>
          </a:xfrm>
          <a:solidFill>
            <a:srgbClr val="950040"/>
          </a:solidFill>
        </p:grpSpPr>
        <p:sp>
          <p:nvSpPr>
            <p:cNvPr id="9" name="Freeform 5"/>
            <p:cNvSpPr/>
            <p:nvPr/>
          </p:nvSpPr>
          <p:spPr bwMode="auto">
            <a:xfrm>
              <a:off x="4714715" y="29267"/>
              <a:ext cx="449059" cy="487480"/>
            </a:xfrm>
            <a:custGeom>
              <a:avLst/>
              <a:gdLst>
                <a:gd name="T0" fmla="*/ 59 w 79"/>
                <a:gd name="T1" fmla="*/ 63 h 86"/>
                <a:gd name="T2" fmla="*/ 28 w 79"/>
                <a:gd name="T3" fmla="*/ 84 h 86"/>
                <a:gd name="T4" fmla="*/ 2 w 79"/>
                <a:gd name="T5" fmla="*/ 60 h 86"/>
                <a:gd name="T6" fmla="*/ 10 w 79"/>
                <a:gd name="T7" fmla="*/ 11 h 86"/>
                <a:gd name="T8" fmla="*/ 1 w 79"/>
                <a:gd name="T9" fmla="*/ 2 h 86"/>
                <a:gd name="T10" fmla="*/ 4 w 79"/>
                <a:gd name="T11" fmla="*/ 0 h 86"/>
                <a:gd name="T12" fmla="*/ 19 w 79"/>
                <a:gd name="T13" fmla="*/ 3 h 86"/>
                <a:gd name="T14" fmla="*/ 35 w 79"/>
                <a:gd name="T15" fmla="*/ 5 h 86"/>
                <a:gd name="T16" fmla="*/ 37 w 79"/>
                <a:gd name="T17" fmla="*/ 7 h 86"/>
                <a:gd name="T18" fmla="*/ 26 w 79"/>
                <a:gd name="T19" fmla="*/ 13 h 86"/>
                <a:gd name="T20" fmla="*/ 19 w 79"/>
                <a:gd name="T21" fmla="*/ 62 h 86"/>
                <a:gd name="T22" fmla="*/ 33 w 79"/>
                <a:gd name="T23" fmla="*/ 81 h 86"/>
                <a:gd name="T24" fmla="*/ 56 w 79"/>
                <a:gd name="T25" fmla="*/ 63 h 86"/>
                <a:gd name="T26" fmla="*/ 61 w 79"/>
                <a:gd name="T27" fmla="*/ 30 h 86"/>
                <a:gd name="T28" fmla="*/ 55 w 79"/>
                <a:gd name="T29" fmla="*/ 11 h 86"/>
                <a:gd name="T30" fmla="*/ 52 w 79"/>
                <a:gd name="T31" fmla="*/ 9 h 86"/>
                <a:gd name="T32" fmla="*/ 54 w 79"/>
                <a:gd name="T33" fmla="*/ 8 h 86"/>
                <a:gd name="T34" fmla="*/ 66 w 79"/>
                <a:gd name="T35" fmla="*/ 10 h 86"/>
                <a:gd name="T36" fmla="*/ 77 w 79"/>
                <a:gd name="T37" fmla="*/ 12 h 86"/>
                <a:gd name="T38" fmla="*/ 79 w 79"/>
                <a:gd name="T39" fmla="*/ 13 h 86"/>
                <a:gd name="T40" fmla="*/ 75 w 79"/>
                <a:gd name="T41" fmla="*/ 15 h 86"/>
                <a:gd name="T42" fmla="*/ 64 w 79"/>
                <a:gd name="T43" fmla="*/ 30 h 86"/>
                <a:gd name="T44" fmla="*/ 59 w 79"/>
                <a:gd name="T45"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86">
                  <a:moveTo>
                    <a:pt x="59" y="63"/>
                  </a:moveTo>
                  <a:cubicBezTo>
                    <a:pt x="56" y="80"/>
                    <a:pt x="43" y="86"/>
                    <a:pt x="28" y="84"/>
                  </a:cubicBezTo>
                  <a:cubicBezTo>
                    <a:pt x="10" y="81"/>
                    <a:pt x="0" y="71"/>
                    <a:pt x="2" y="60"/>
                  </a:cubicBezTo>
                  <a:cubicBezTo>
                    <a:pt x="10" y="11"/>
                    <a:pt x="10" y="11"/>
                    <a:pt x="10" y="11"/>
                  </a:cubicBezTo>
                  <a:cubicBezTo>
                    <a:pt x="11" y="2"/>
                    <a:pt x="1" y="5"/>
                    <a:pt x="1" y="2"/>
                  </a:cubicBezTo>
                  <a:cubicBezTo>
                    <a:pt x="2" y="1"/>
                    <a:pt x="2" y="0"/>
                    <a:pt x="4" y="0"/>
                  </a:cubicBezTo>
                  <a:cubicBezTo>
                    <a:pt x="10" y="1"/>
                    <a:pt x="15" y="2"/>
                    <a:pt x="19" y="3"/>
                  </a:cubicBezTo>
                  <a:cubicBezTo>
                    <a:pt x="24" y="4"/>
                    <a:pt x="29" y="4"/>
                    <a:pt x="35" y="5"/>
                  </a:cubicBezTo>
                  <a:cubicBezTo>
                    <a:pt x="37" y="6"/>
                    <a:pt x="37" y="6"/>
                    <a:pt x="37" y="7"/>
                  </a:cubicBezTo>
                  <a:cubicBezTo>
                    <a:pt x="37" y="10"/>
                    <a:pt x="28" y="4"/>
                    <a:pt x="26" y="13"/>
                  </a:cubicBezTo>
                  <a:cubicBezTo>
                    <a:pt x="19" y="62"/>
                    <a:pt x="19" y="62"/>
                    <a:pt x="19" y="62"/>
                  </a:cubicBezTo>
                  <a:cubicBezTo>
                    <a:pt x="17" y="71"/>
                    <a:pt x="24" y="80"/>
                    <a:pt x="33" y="81"/>
                  </a:cubicBezTo>
                  <a:cubicBezTo>
                    <a:pt x="45" y="83"/>
                    <a:pt x="54" y="77"/>
                    <a:pt x="56" y="63"/>
                  </a:cubicBezTo>
                  <a:cubicBezTo>
                    <a:pt x="61" y="30"/>
                    <a:pt x="61" y="30"/>
                    <a:pt x="61" y="30"/>
                  </a:cubicBezTo>
                  <a:cubicBezTo>
                    <a:pt x="63" y="20"/>
                    <a:pt x="60" y="14"/>
                    <a:pt x="55" y="11"/>
                  </a:cubicBezTo>
                  <a:cubicBezTo>
                    <a:pt x="54" y="11"/>
                    <a:pt x="52" y="10"/>
                    <a:pt x="52" y="9"/>
                  </a:cubicBezTo>
                  <a:cubicBezTo>
                    <a:pt x="52" y="9"/>
                    <a:pt x="52" y="8"/>
                    <a:pt x="54" y="8"/>
                  </a:cubicBezTo>
                  <a:cubicBezTo>
                    <a:pt x="57" y="9"/>
                    <a:pt x="61" y="10"/>
                    <a:pt x="66" y="10"/>
                  </a:cubicBezTo>
                  <a:cubicBezTo>
                    <a:pt x="70" y="11"/>
                    <a:pt x="75" y="11"/>
                    <a:pt x="77" y="12"/>
                  </a:cubicBezTo>
                  <a:cubicBezTo>
                    <a:pt x="79" y="12"/>
                    <a:pt x="79" y="13"/>
                    <a:pt x="79" y="13"/>
                  </a:cubicBezTo>
                  <a:cubicBezTo>
                    <a:pt x="79" y="14"/>
                    <a:pt x="77" y="14"/>
                    <a:pt x="75" y="15"/>
                  </a:cubicBezTo>
                  <a:cubicBezTo>
                    <a:pt x="70" y="15"/>
                    <a:pt x="65" y="20"/>
                    <a:pt x="64" y="30"/>
                  </a:cubicBezTo>
                  <a:lnTo>
                    <a:pt x="59" y="63"/>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10" name="Freeform 6"/>
            <p:cNvSpPr/>
            <p:nvPr/>
          </p:nvSpPr>
          <p:spPr bwMode="auto">
            <a:xfrm>
              <a:off x="5118147" y="137330"/>
              <a:ext cx="609952" cy="573930"/>
            </a:xfrm>
            <a:custGeom>
              <a:avLst/>
              <a:gdLst>
                <a:gd name="T0" fmla="*/ 21 w 107"/>
                <a:gd name="T1" fmla="*/ 61 h 101"/>
                <a:gd name="T2" fmla="*/ 22 w 107"/>
                <a:gd name="T3" fmla="*/ 76 h 101"/>
                <a:gd name="T4" fmla="*/ 27 w 107"/>
                <a:gd name="T5" fmla="*/ 81 h 101"/>
                <a:gd name="T6" fmla="*/ 25 w 107"/>
                <a:gd name="T7" fmla="*/ 81 h 101"/>
                <a:gd name="T8" fmla="*/ 13 w 107"/>
                <a:gd name="T9" fmla="*/ 76 h 101"/>
                <a:gd name="T10" fmla="*/ 1 w 107"/>
                <a:gd name="T11" fmla="*/ 71 h 101"/>
                <a:gd name="T12" fmla="*/ 0 w 107"/>
                <a:gd name="T13" fmla="*/ 69 h 101"/>
                <a:gd name="T14" fmla="*/ 7 w 107"/>
                <a:gd name="T15" fmla="*/ 70 h 101"/>
                <a:gd name="T16" fmla="*/ 19 w 107"/>
                <a:gd name="T17" fmla="*/ 59 h 101"/>
                <a:gd name="T18" fmla="*/ 39 w 107"/>
                <a:gd name="T19" fmla="*/ 14 h 101"/>
                <a:gd name="T20" fmla="*/ 32 w 107"/>
                <a:gd name="T21" fmla="*/ 3 h 101"/>
                <a:gd name="T22" fmla="*/ 30 w 107"/>
                <a:gd name="T23" fmla="*/ 1 h 101"/>
                <a:gd name="T24" fmla="*/ 32 w 107"/>
                <a:gd name="T25" fmla="*/ 0 h 101"/>
                <a:gd name="T26" fmla="*/ 43 w 107"/>
                <a:gd name="T27" fmla="*/ 5 h 101"/>
                <a:gd name="T28" fmla="*/ 55 w 107"/>
                <a:gd name="T29" fmla="*/ 11 h 101"/>
                <a:gd name="T30" fmla="*/ 71 w 107"/>
                <a:gd name="T31" fmla="*/ 74 h 101"/>
                <a:gd name="T32" fmla="*/ 72 w 107"/>
                <a:gd name="T33" fmla="*/ 74 h 101"/>
                <a:gd name="T34" fmla="*/ 85 w 107"/>
                <a:gd name="T35" fmla="*/ 43 h 101"/>
                <a:gd name="T36" fmla="*/ 84 w 107"/>
                <a:gd name="T37" fmla="*/ 27 h 101"/>
                <a:gd name="T38" fmla="*/ 80 w 107"/>
                <a:gd name="T39" fmla="*/ 23 h 101"/>
                <a:gd name="T40" fmla="*/ 82 w 107"/>
                <a:gd name="T41" fmla="*/ 22 h 101"/>
                <a:gd name="T42" fmla="*/ 93 w 107"/>
                <a:gd name="T43" fmla="*/ 28 h 101"/>
                <a:gd name="T44" fmla="*/ 105 w 107"/>
                <a:gd name="T45" fmla="*/ 33 h 101"/>
                <a:gd name="T46" fmla="*/ 106 w 107"/>
                <a:gd name="T47" fmla="*/ 34 h 101"/>
                <a:gd name="T48" fmla="*/ 100 w 107"/>
                <a:gd name="T49" fmla="*/ 34 h 101"/>
                <a:gd name="T50" fmla="*/ 88 w 107"/>
                <a:gd name="T51" fmla="*/ 44 h 101"/>
                <a:gd name="T52" fmla="*/ 64 w 107"/>
                <a:gd name="T53" fmla="*/ 97 h 101"/>
                <a:gd name="T54" fmla="*/ 62 w 107"/>
                <a:gd name="T55" fmla="*/ 100 h 101"/>
                <a:gd name="T56" fmla="*/ 60 w 107"/>
                <a:gd name="T57" fmla="*/ 97 h 101"/>
                <a:gd name="T58" fmla="*/ 40 w 107"/>
                <a:gd name="T59" fmla="*/ 19 h 101"/>
                <a:gd name="T60" fmla="*/ 40 w 107"/>
                <a:gd name="T61" fmla="*/ 19 h 101"/>
                <a:gd name="T62" fmla="*/ 21 w 107"/>
                <a:gd name="T63"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7" h="101">
                  <a:moveTo>
                    <a:pt x="21" y="61"/>
                  </a:moveTo>
                  <a:cubicBezTo>
                    <a:pt x="18" y="69"/>
                    <a:pt x="20" y="74"/>
                    <a:pt x="22" y="76"/>
                  </a:cubicBezTo>
                  <a:cubicBezTo>
                    <a:pt x="24" y="79"/>
                    <a:pt x="28" y="79"/>
                    <a:pt x="27" y="81"/>
                  </a:cubicBezTo>
                  <a:cubicBezTo>
                    <a:pt x="26" y="82"/>
                    <a:pt x="26" y="82"/>
                    <a:pt x="25" y="81"/>
                  </a:cubicBezTo>
                  <a:cubicBezTo>
                    <a:pt x="21" y="80"/>
                    <a:pt x="17" y="78"/>
                    <a:pt x="13" y="76"/>
                  </a:cubicBezTo>
                  <a:cubicBezTo>
                    <a:pt x="9" y="74"/>
                    <a:pt x="5" y="73"/>
                    <a:pt x="1" y="71"/>
                  </a:cubicBezTo>
                  <a:cubicBezTo>
                    <a:pt x="0" y="70"/>
                    <a:pt x="0" y="70"/>
                    <a:pt x="0" y="69"/>
                  </a:cubicBezTo>
                  <a:cubicBezTo>
                    <a:pt x="1" y="67"/>
                    <a:pt x="3" y="70"/>
                    <a:pt x="7" y="70"/>
                  </a:cubicBezTo>
                  <a:cubicBezTo>
                    <a:pt x="10" y="70"/>
                    <a:pt x="15" y="68"/>
                    <a:pt x="19" y="59"/>
                  </a:cubicBezTo>
                  <a:cubicBezTo>
                    <a:pt x="39" y="14"/>
                    <a:pt x="39" y="14"/>
                    <a:pt x="39" y="14"/>
                  </a:cubicBezTo>
                  <a:cubicBezTo>
                    <a:pt x="38" y="8"/>
                    <a:pt x="35" y="5"/>
                    <a:pt x="32" y="3"/>
                  </a:cubicBezTo>
                  <a:cubicBezTo>
                    <a:pt x="31" y="2"/>
                    <a:pt x="30" y="2"/>
                    <a:pt x="30" y="1"/>
                  </a:cubicBezTo>
                  <a:cubicBezTo>
                    <a:pt x="31" y="0"/>
                    <a:pt x="31" y="0"/>
                    <a:pt x="32" y="0"/>
                  </a:cubicBezTo>
                  <a:cubicBezTo>
                    <a:pt x="36" y="2"/>
                    <a:pt x="39" y="4"/>
                    <a:pt x="43" y="5"/>
                  </a:cubicBezTo>
                  <a:cubicBezTo>
                    <a:pt x="55" y="11"/>
                    <a:pt x="55" y="11"/>
                    <a:pt x="55" y="11"/>
                  </a:cubicBezTo>
                  <a:cubicBezTo>
                    <a:pt x="71" y="74"/>
                    <a:pt x="71" y="74"/>
                    <a:pt x="71" y="74"/>
                  </a:cubicBezTo>
                  <a:cubicBezTo>
                    <a:pt x="72" y="74"/>
                    <a:pt x="72" y="74"/>
                    <a:pt x="72" y="74"/>
                  </a:cubicBezTo>
                  <a:cubicBezTo>
                    <a:pt x="85" y="43"/>
                    <a:pt x="85" y="43"/>
                    <a:pt x="85" y="43"/>
                  </a:cubicBezTo>
                  <a:cubicBezTo>
                    <a:pt x="89" y="35"/>
                    <a:pt x="87" y="30"/>
                    <a:pt x="84" y="27"/>
                  </a:cubicBezTo>
                  <a:cubicBezTo>
                    <a:pt x="82" y="25"/>
                    <a:pt x="79" y="24"/>
                    <a:pt x="80" y="23"/>
                  </a:cubicBezTo>
                  <a:cubicBezTo>
                    <a:pt x="80" y="22"/>
                    <a:pt x="80" y="22"/>
                    <a:pt x="82" y="22"/>
                  </a:cubicBezTo>
                  <a:cubicBezTo>
                    <a:pt x="85" y="24"/>
                    <a:pt x="89" y="26"/>
                    <a:pt x="93" y="28"/>
                  </a:cubicBezTo>
                  <a:cubicBezTo>
                    <a:pt x="98" y="29"/>
                    <a:pt x="102" y="31"/>
                    <a:pt x="105" y="33"/>
                  </a:cubicBezTo>
                  <a:cubicBezTo>
                    <a:pt x="107" y="33"/>
                    <a:pt x="106" y="34"/>
                    <a:pt x="106" y="34"/>
                  </a:cubicBezTo>
                  <a:cubicBezTo>
                    <a:pt x="105" y="36"/>
                    <a:pt x="103" y="34"/>
                    <a:pt x="100" y="34"/>
                  </a:cubicBezTo>
                  <a:cubicBezTo>
                    <a:pt x="96" y="34"/>
                    <a:pt x="91" y="36"/>
                    <a:pt x="88" y="44"/>
                  </a:cubicBezTo>
                  <a:cubicBezTo>
                    <a:pt x="64" y="97"/>
                    <a:pt x="64" y="97"/>
                    <a:pt x="64" y="97"/>
                  </a:cubicBezTo>
                  <a:cubicBezTo>
                    <a:pt x="63" y="99"/>
                    <a:pt x="62" y="101"/>
                    <a:pt x="62" y="100"/>
                  </a:cubicBezTo>
                  <a:cubicBezTo>
                    <a:pt x="61" y="100"/>
                    <a:pt x="60" y="98"/>
                    <a:pt x="60" y="97"/>
                  </a:cubicBezTo>
                  <a:cubicBezTo>
                    <a:pt x="40" y="19"/>
                    <a:pt x="40" y="19"/>
                    <a:pt x="40" y="19"/>
                  </a:cubicBezTo>
                  <a:cubicBezTo>
                    <a:pt x="40" y="19"/>
                    <a:pt x="40" y="19"/>
                    <a:pt x="40" y="19"/>
                  </a:cubicBezTo>
                  <a:lnTo>
                    <a:pt x="21" y="61"/>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11" name="Freeform 7"/>
            <p:cNvSpPr/>
            <p:nvPr/>
          </p:nvSpPr>
          <p:spPr bwMode="auto">
            <a:xfrm>
              <a:off x="5586416" y="403883"/>
              <a:ext cx="415440" cy="477875"/>
            </a:xfrm>
            <a:custGeom>
              <a:avLst/>
              <a:gdLst>
                <a:gd name="T0" fmla="*/ 47 w 73"/>
                <a:gd name="T1" fmla="*/ 13 h 84"/>
                <a:gd name="T2" fmla="*/ 43 w 73"/>
                <a:gd name="T3" fmla="*/ 1 h 84"/>
                <a:gd name="T4" fmla="*/ 46 w 73"/>
                <a:gd name="T5" fmla="*/ 1 h 84"/>
                <a:gd name="T6" fmla="*/ 59 w 73"/>
                <a:gd name="T7" fmla="*/ 11 h 84"/>
                <a:gd name="T8" fmla="*/ 72 w 73"/>
                <a:gd name="T9" fmla="*/ 20 h 84"/>
                <a:gd name="T10" fmla="*/ 73 w 73"/>
                <a:gd name="T11" fmla="*/ 22 h 84"/>
                <a:gd name="T12" fmla="*/ 60 w 73"/>
                <a:gd name="T13" fmla="*/ 23 h 84"/>
                <a:gd name="T14" fmla="*/ 26 w 73"/>
                <a:gd name="T15" fmla="*/ 71 h 84"/>
                <a:gd name="T16" fmla="*/ 29 w 73"/>
                <a:gd name="T17" fmla="*/ 83 h 84"/>
                <a:gd name="T18" fmla="*/ 27 w 73"/>
                <a:gd name="T19" fmla="*/ 83 h 84"/>
                <a:gd name="T20" fmla="*/ 14 w 73"/>
                <a:gd name="T21" fmla="*/ 73 h 84"/>
                <a:gd name="T22" fmla="*/ 1 w 73"/>
                <a:gd name="T23" fmla="*/ 64 h 84"/>
                <a:gd name="T24" fmla="*/ 0 w 73"/>
                <a:gd name="T25" fmla="*/ 62 h 84"/>
                <a:gd name="T26" fmla="*/ 13 w 73"/>
                <a:gd name="T27" fmla="*/ 61 h 84"/>
                <a:gd name="T28" fmla="*/ 47 w 73"/>
                <a:gd name="T29"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84">
                  <a:moveTo>
                    <a:pt x="47" y="13"/>
                  </a:moveTo>
                  <a:cubicBezTo>
                    <a:pt x="52" y="6"/>
                    <a:pt x="42" y="4"/>
                    <a:pt x="43" y="1"/>
                  </a:cubicBezTo>
                  <a:cubicBezTo>
                    <a:pt x="44" y="1"/>
                    <a:pt x="45" y="0"/>
                    <a:pt x="46" y="1"/>
                  </a:cubicBezTo>
                  <a:cubicBezTo>
                    <a:pt x="51" y="5"/>
                    <a:pt x="55" y="8"/>
                    <a:pt x="59" y="11"/>
                  </a:cubicBezTo>
                  <a:cubicBezTo>
                    <a:pt x="62" y="13"/>
                    <a:pt x="67" y="16"/>
                    <a:pt x="72" y="20"/>
                  </a:cubicBezTo>
                  <a:cubicBezTo>
                    <a:pt x="73" y="21"/>
                    <a:pt x="73" y="22"/>
                    <a:pt x="73" y="22"/>
                  </a:cubicBezTo>
                  <a:cubicBezTo>
                    <a:pt x="71" y="25"/>
                    <a:pt x="65" y="16"/>
                    <a:pt x="60" y="23"/>
                  </a:cubicBezTo>
                  <a:cubicBezTo>
                    <a:pt x="26" y="71"/>
                    <a:pt x="26" y="71"/>
                    <a:pt x="26" y="71"/>
                  </a:cubicBezTo>
                  <a:cubicBezTo>
                    <a:pt x="21" y="78"/>
                    <a:pt x="31" y="80"/>
                    <a:pt x="29" y="83"/>
                  </a:cubicBezTo>
                  <a:cubicBezTo>
                    <a:pt x="29" y="83"/>
                    <a:pt x="28" y="84"/>
                    <a:pt x="27" y="83"/>
                  </a:cubicBezTo>
                  <a:cubicBezTo>
                    <a:pt x="22" y="79"/>
                    <a:pt x="18" y="76"/>
                    <a:pt x="14" y="73"/>
                  </a:cubicBezTo>
                  <a:cubicBezTo>
                    <a:pt x="10" y="71"/>
                    <a:pt x="6" y="68"/>
                    <a:pt x="1" y="64"/>
                  </a:cubicBezTo>
                  <a:cubicBezTo>
                    <a:pt x="0" y="63"/>
                    <a:pt x="0" y="62"/>
                    <a:pt x="0" y="62"/>
                  </a:cubicBezTo>
                  <a:cubicBezTo>
                    <a:pt x="2" y="59"/>
                    <a:pt x="7" y="68"/>
                    <a:pt x="13" y="61"/>
                  </a:cubicBezTo>
                  <a:lnTo>
                    <a:pt x="47" y="13"/>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12" name="Freeform 8"/>
            <p:cNvSpPr/>
            <p:nvPr/>
          </p:nvSpPr>
          <p:spPr bwMode="auto">
            <a:xfrm>
              <a:off x="5927412" y="598395"/>
              <a:ext cx="489882" cy="465868"/>
            </a:xfrm>
            <a:custGeom>
              <a:avLst/>
              <a:gdLst>
                <a:gd name="T0" fmla="*/ 58 w 86"/>
                <a:gd name="T1" fmla="*/ 57 h 82"/>
                <a:gd name="T2" fmla="*/ 65 w 86"/>
                <a:gd name="T3" fmla="*/ 53 h 82"/>
                <a:gd name="T4" fmla="*/ 66 w 86"/>
                <a:gd name="T5" fmla="*/ 38 h 82"/>
                <a:gd name="T6" fmla="*/ 68 w 86"/>
                <a:gd name="T7" fmla="*/ 39 h 82"/>
                <a:gd name="T8" fmla="*/ 76 w 86"/>
                <a:gd name="T9" fmla="*/ 47 h 82"/>
                <a:gd name="T10" fmla="*/ 84 w 86"/>
                <a:gd name="T11" fmla="*/ 55 h 82"/>
                <a:gd name="T12" fmla="*/ 85 w 86"/>
                <a:gd name="T13" fmla="*/ 59 h 82"/>
                <a:gd name="T14" fmla="*/ 64 w 86"/>
                <a:gd name="T15" fmla="*/ 58 h 82"/>
                <a:gd name="T16" fmla="*/ 4 w 86"/>
                <a:gd name="T17" fmla="*/ 81 h 82"/>
                <a:gd name="T18" fmla="*/ 0 w 86"/>
                <a:gd name="T19" fmla="*/ 82 h 82"/>
                <a:gd name="T20" fmla="*/ 1 w 86"/>
                <a:gd name="T21" fmla="*/ 79 h 82"/>
                <a:gd name="T22" fmla="*/ 30 w 86"/>
                <a:gd name="T23" fmla="*/ 14 h 82"/>
                <a:gd name="T24" fmla="*/ 30 w 86"/>
                <a:gd name="T25" fmla="*/ 0 h 82"/>
                <a:gd name="T26" fmla="*/ 32 w 86"/>
                <a:gd name="T27" fmla="*/ 0 h 82"/>
                <a:gd name="T28" fmla="*/ 42 w 86"/>
                <a:gd name="T29" fmla="*/ 12 h 82"/>
                <a:gd name="T30" fmla="*/ 53 w 86"/>
                <a:gd name="T31" fmla="*/ 23 h 82"/>
                <a:gd name="T32" fmla="*/ 54 w 86"/>
                <a:gd name="T33" fmla="*/ 26 h 82"/>
                <a:gd name="T34" fmla="*/ 45 w 86"/>
                <a:gd name="T35" fmla="*/ 24 h 82"/>
                <a:gd name="T36" fmla="*/ 42 w 86"/>
                <a:gd name="T37" fmla="*/ 27 h 82"/>
                <a:gd name="T38" fmla="*/ 22 w 86"/>
                <a:gd name="T39" fmla="*/ 71 h 82"/>
                <a:gd name="T40" fmla="*/ 58 w 86"/>
                <a:gd name="T41"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82">
                  <a:moveTo>
                    <a:pt x="58" y="57"/>
                  </a:moveTo>
                  <a:cubicBezTo>
                    <a:pt x="60" y="56"/>
                    <a:pt x="63" y="55"/>
                    <a:pt x="65" y="53"/>
                  </a:cubicBezTo>
                  <a:cubicBezTo>
                    <a:pt x="73" y="46"/>
                    <a:pt x="64" y="40"/>
                    <a:pt x="66" y="38"/>
                  </a:cubicBezTo>
                  <a:cubicBezTo>
                    <a:pt x="66" y="38"/>
                    <a:pt x="67" y="38"/>
                    <a:pt x="68" y="39"/>
                  </a:cubicBezTo>
                  <a:cubicBezTo>
                    <a:pt x="71" y="42"/>
                    <a:pt x="73" y="45"/>
                    <a:pt x="76" y="47"/>
                  </a:cubicBezTo>
                  <a:cubicBezTo>
                    <a:pt x="78" y="50"/>
                    <a:pt x="81" y="53"/>
                    <a:pt x="84" y="55"/>
                  </a:cubicBezTo>
                  <a:cubicBezTo>
                    <a:pt x="85" y="57"/>
                    <a:pt x="86" y="58"/>
                    <a:pt x="85" y="59"/>
                  </a:cubicBezTo>
                  <a:cubicBezTo>
                    <a:pt x="83" y="61"/>
                    <a:pt x="80" y="52"/>
                    <a:pt x="64" y="58"/>
                  </a:cubicBezTo>
                  <a:cubicBezTo>
                    <a:pt x="4" y="81"/>
                    <a:pt x="4" y="81"/>
                    <a:pt x="4" y="81"/>
                  </a:cubicBezTo>
                  <a:cubicBezTo>
                    <a:pt x="2" y="82"/>
                    <a:pt x="1" y="82"/>
                    <a:pt x="0" y="82"/>
                  </a:cubicBezTo>
                  <a:cubicBezTo>
                    <a:pt x="0" y="81"/>
                    <a:pt x="0" y="80"/>
                    <a:pt x="1" y="79"/>
                  </a:cubicBezTo>
                  <a:cubicBezTo>
                    <a:pt x="30" y="14"/>
                    <a:pt x="30" y="14"/>
                    <a:pt x="30" y="14"/>
                  </a:cubicBezTo>
                  <a:cubicBezTo>
                    <a:pt x="34" y="4"/>
                    <a:pt x="28" y="1"/>
                    <a:pt x="30" y="0"/>
                  </a:cubicBezTo>
                  <a:cubicBezTo>
                    <a:pt x="30" y="0"/>
                    <a:pt x="31" y="0"/>
                    <a:pt x="32" y="0"/>
                  </a:cubicBezTo>
                  <a:cubicBezTo>
                    <a:pt x="36" y="4"/>
                    <a:pt x="39" y="8"/>
                    <a:pt x="42" y="12"/>
                  </a:cubicBezTo>
                  <a:cubicBezTo>
                    <a:pt x="46" y="16"/>
                    <a:pt x="50" y="19"/>
                    <a:pt x="53" y="23"/>
                  </a:cubicBezTo>
                  <a:cubicBezTo>
                    <a:pt x="55" y="25"/>
                    <a:pt x="55" y="25"/>
                    <a:pt x="54" y="26"/>
                  </a:cubicBezTo>
                  <a:cubicBezTo>
                    <a:pt x="52" y="28"/>
                    <a:pt x="49" y="20"/>
                    <a:pt x="45" y="24"/>
                  </a:cubicBezTo>
                  <a:cubicBezTo>
                    <a:pt x="44" y="25"/>
                    <a:pt x="43" y="26"/>
                    <a:pt x="42" y="27"/>
                  </a:cubicBezTo>
                  <a:cubicBezTo>
                    <a:pt x="22" y="71"/>
                    <a:pt x="22" y="71"/>
                    <a:pt x="22" y="71"/>
                  </a:cubicBezTo>
                  <a:lnTo>
                    <a:pt x="58" y="57"/>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13" name="Freeform 9"/>
            <p:cNvSpPr/>
            <p:nvPr/>
          </p:nvSpPr>
          <p:spPr bwMode="auto">
            <a:xfrm>
              <a:off x="6085903" y="989820"/>
              <a:ext cx="547515" cy="535507"/>
            </a:xfrm>
            <a:custGeom>
              <a:avLst/>
              <a:gdLst>
                <a:gd name="T0" fmla="*/ 63 w 96"/>
                <a:gd name="T1" fmla="*/ 13 h 94"/>
                <a:gd name="T2" fmla="*/ 65 w 96"/>
                <a:gd name="T3" fmla="*/ 1 h 94"/>
                <a:gd name="T4" fmla="*/ 67 w 96"/>
                <a:gd name="T5" fmla="*/ 2 h 94"/>
                <a:gd name="T6" fmla="*/ 75 w 96"/>
                <a:gd name="T7" fmla="*/ 16 h 94"/>
                <a:gd name="T8" fmla="*/ 96 w 96"/>
                <a:gd name="T9" fmla="*/ 51 h 94"/>
                <a:gd name="T10" fmla="*/ 80 w 96"/>
                <a:gd name="T11" fmla="*/ 67 h 94"/>
                <a:gd name="T12" fmla="*/ 78 w 96"/>
                <a:gd name="T13" fmla="*/ 69 h 94"/>
                <a:gd name="T14" fmla="*/ 77 w 96"/>
                <a:gd name="T15" fmla="*/ 68 h 94"/>
                <a:gd name="T16" fmla="*/ 82 w 96"/>
                <a:gd name="T17" fmla="*/ 59 h 94"/>
                <a:gd name="T18" fmla="*/ 80 w 96"/>
                <a:gd name="T19" fmla="*/ 29 h 94"/>
                <a:gd name="T20" fmla="*/ 77 w 96"/>
                <a:gd name="T21" fmla="*/ 24 h 94"/>
                <a:gd name="T22" fmla="*/ 49 w 96"/>
                <a:gd name="T23" fmla="*/ 41 h 94"/>
                <a:gd name="T24" fmla="*/ 50 w 96"/>
                <a:gd name="T25" fmla="*/ 43 h 94"/>
                <a:gd name="T26" fmla="*/ 70 w 96"/>
                <a:gd name="T27" fmla="*/ 48 h 94"/>
                <a:gd name="T28" fmla="*/ 73 w 96"/>
                <a:gd name="T29" fmla="*/ 48 h 94"/>
                <a:gd name="T30" fmla="*/ 72 w 96"/>
                <a:gd name="T31" fmla="*/ 50 h 94"/>
                <a:gd name="T32" fmla="*/ 42 w 96"/>
                <a:gd name="T33" fmla="*/ 68 h 94"/>
                <a:gd name="T34" fmla="*/ 40 w 96"/>
                <a:gd name="T35" fmla="*/ 67 h 94"/>
                <a:gd name="T36" fmla="*/ 42 w 96"/>
                <a:gd name="T37" fmla="*/ 65 h 94"/>
                <a:gd name="T38" fmla="*/ 48 w 96"/>
                <a:gd name="T39" fmla="*/ 45 h 94"/>
                <a:gd name="T40" fmla="*/ 47 w 96"/>
                <a:gd name="T41" fmla="*/ 42 h 94"/>
                <a:gd name="T42" fmla="*/ 22 w 96"/>
                <a:gd name="T43" fmla="*/ 57 h 94"/>
                <a:gd name="T44" fmla="*/ 20 w 96"/>
                <a:gd name="T45" fmla="*/ 69 h 94"/>
                <a:gd name="T46" fmla="*/ 56 w 96"/>
                <a:gd name="T47" fmla="*/ 83 h 94"/>
                <a:gd name="T48" fmla="*/ 60 w 96"/>
                <a:gd name="T49" fmla="*/ 83 h 94"/>
                <a:gd name="T50" fmla="*/ 59 w 96"/>
                <a:gd name="T51" fmla="*/ 85 h 94"/>
                <a:gd name="T52" fmla="*/ 56 w 96"/>
                <a:gd name="T53" fmla="*/ 86 h 94"/>
                <a:gd name="T54" fmla="*/ 32 w 96"/>
                <a:gd name="T55" fmla="*/ 94 h 94"/>
                <a:gd name="T56" fmla="*/ 9 w 96"/>
                <a:gd name="T57" fmla="*/ 55 h 94"/>
                <a:gd name="T58" fmla="*/ 1 w 96"/>
                <a:gd name="T59" fmla="*/ 42 h 94"/>
                <a:gd name="T60" fmla="*/ 1 w 96"/>
                <a:gd name="T61" fmla="*/ 39 h 94"/>
                <a:gd name="T62" fmla="*/ 12 w 96"/>
                <a:gd name="T63" fmla="*/ 43 h 94"/>
                <a:gd name="T64" fmla="*/ 63 w 96"/>
                <a:gd name="T65"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94">
                  <a:moveTo>
                    <a:pt x="63" y="13"/>
                  </a:moveTo>
                  <a:cubicBezTo>
                    <a:pt x="71" y="9"/>
                    <a:pt x="62" y="3"/>
                    <a:pt x="65" y="1"/>
                  </a:cubicBezTo>
                  <a:cubicBezTo>
                    <a:pt x="65" y="0"/>
                    <a:pt x="66" y="1"/>
                    <a:pt x="67" y="2"/>
                  </a:cubicBezTo>
                  <a:cubicBezTo>
                    <a:pt x="70" y="7"/>
                    <a:pt x="72" y="12"/>
                    <a:pt x="75" y="16"/>
                  </a:cubicBezTo>
                  <a:cubicBezTo>
                    <a:pt x="82" y="28"/>
                    <a:pt x="89" y="39"/>
                    <a:pt x="96" y="51"/>
                  </a:cubicBezTo>
                  <a:cubicBezTo>
                    <a:pt x="80" y="67"/>
                    <a:pt x="80" y="67"/>
                    <a:pt x="80" y="67"/>
                  </a:cubicBezTo>
                  <a:cubicBezTo>
                    <a:pt x="79" y="68"/>
                    <a:pt x="78" y="68"/>
                    <a:pt x="78" y="69"/>
                  </a:cubicBezTo>
                  <a:cubicBezTo>
                    <a:pt x="78" y="69"/>
                    <a:pt x="77" y="69"/>
                    <a:pt x="77" y="68"/>
                  </a:cubicBezTo>
                  <a:cubicBezTo>
                    <a:pt x="76" y="67"/>
                    <a:pt x="78" y="66"/>
                    <a:pt x="82" y="59"/>
                  </a:cubicBezTo>
                  <a:cubicBezTo>
                    <a:pt x="87" y="50"/>
                    <a:pt x="87" y="41"/>
                    <a:pt x="80" y="29"/>
                  </a:cubicBezTo>
                  <a:cubicBezTo>
                    <a:pt x="77" y="24"/>
                    <a:pt x="77" y="24"/>
                    <a:pt x="77" y="24"/>
                  </a:cubicBezTo>
                  <a:cubicBezTo>
                    <a:pt x="49" y="41"/>
                    <a:pt x="49" y="41"/>
                    <a:pt x="49" y="41"/>
                  </a:cubicBezTo>
                  <a:cubicBezTo>
                    <a:pt x="50" y="43"/>
                    <a:pt x="50" y="43"/>
                    <a:pt x="50" y="43"/>
                  </a:cubicBezTo>
                  <a:cubicBezTo>
                    <a:pt x="54" y="50"/>
                    <a:pt x="62" y="52"/>
                    <a:pt x="70" y="48"/>
                  </a:cubicBezTo>
                  <a:cubicBezTo>
                    <a:pt x="72" y="47"/>
                    <a:pt x="72" y="47"/>
                    <a:pt x="73" y="48"/>
                  </a:cubicBezTo>
                  <a:cubicBezTo>
                    <a:pt x="73" y="49"/>
                    <a:pt x="73" y="49"/>
                    <a:pt x="72" y="50"/>
                  </a:cubicBezTo>
                  <a:cubicBezTo>
                    <a:pt x="42" y="68"/>
                    <a:pt x="42" y="68"/>
                    <a:pt x="42" y="68"/>
                  </a:cubicBezTo>
                  <a:cubicBezTo>
                    <a:pt x="42" y="68"/>
                    <a:pt x="41" y="68"/>
                    <a:pt x="40" y="67"/>
                  </a:cubicBezTo>
                  <a:cubicBezTo>
                    <a:pt x="40" y="67"/>
                    <a:pt x="40" y="66"/>
                    <a:pt x="42" y="65"/>
                  </a:cubicBezTo>
                  <a:cubicBezTo>
                    <a:pt x="50" y="59"/>
                    <a:pt x="52" y="51"/>
                    <a:pt x="48" y="45"/>
                  </a:cubicBezTo>
                  <a:cubicBezTo>
                    <a:pt x="47" y="42"/>
                    <a:pt x="47" y="42"/>
                    <a:pt x="47" y="42"/>
                  </a:cubicBezTo>
                  <a:cubicBezTo>
                    <a:pt x="22" y="57"/>
                    <a:pt x="22" y="57"/>
                    <a:pt x="22" y="57"/>
                  </a:cubicBezTo>
                  <a:cubicBezTo>
                    <a:pt x="18" y="59"/>
                    <a:pt x="16" y="63"/>
                    <a:pt x="20" y="69"/>
                  </a:cubicBezTo>
                  <a:cubicBezTo>
                    <a:pt x="29" y="84"/>
                    <a:pt x="45" y="86"/>
                    <a:pt x="56" y="83"/>
                  </a:cubicBezTo>
                  <a:cubicBezTo>
                    <a:pt x="58" y="82"/>
                    <a:pt x="59" y="82"/>
                    <a:pt x="60" y="83"/>
                  </a:cubicBezTo>
                  <a:cubicBezTo>
                    <a:pt x="60" y="84"/>
                    <a:pt x="60" y="84"/>
                    <a:pt x="59" y="85"/>
                  </a:cubicBezTo>
                  <a:cubicBezTo>
                    <a:pt x="59" y="85"/>
                    <a:pt x="57" y="85"/>
                    <a:pt x="56" y="86"/>
                  </a:cubicBezTo>
                  <a:cubicBezTo>
                    <a:pt x="32" y="94"/>
                    <a:pt x="32" y="94"/>
                    <a:pt x="32" y="94"/>
                  </a:cubicBezTo>
                  <a:cubicBezTo>
                    <a:pt x="25" y="82"/>
                    <a:pt x="17" y="69"/>
                    <a:pt x="9" y="55"/>
                  </a:cubicBezTo>
                  <a:cubicBezTo>
                    <a:pt x="7" y="51"/>
                    <a:pt x="4" y="47"/>
                    <a:pt x="1" y="42"/>
                  </a:cubicBezTo>
                  <a:cubicBezTo>
                    <a:pt x="0" y="40"/>
                    <a:pt x="0" y="39"/>
                    <a:pt x="1" y="39"/>
                  </a:cubicBezTo>
                  <a:cubicBezTo>
                    <a:pt x="3" y="37"/>
                    <a:pt x="5" y="48"/>
                    <a:pt x="12" y="43"/>
                  </a:cubicBezTo>
                  <a:lnTo>
                    <a:pt x="63" y="13"/>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14" name="Freeform 10"/>
            <p:cNvSpPr>
              <a:spLocks noEditPoints="1"/>
            </p:cNvSpPr>
            <p:nvPr/>
          </p:nvSpPr>
          <p:spPr bwMode="auto">
            <a:xfrm>
              <a:off x="6314036" y="1496513"/>
              <a:ext cx="511495" cy="557120"/>
            </a:xfrm>
            <a:custGeom>
              <a:avLst/>
              <a:gdLst>
                <a:gd name="T0" fmla="*/ 39 w 90"/>
                <a:gd name="T1" fmla="*/ 52 h 98"/>
                <a:gd name="T2" fmla="*/ 42 w 90"/>
                <a:gd name="T3" fmla="*/ 36 h 98"/>
                <a:gd name="T4" fmla="*/ 16 w 90"/>
                <a:gd name="T5" fmla="*/ 44 h 98"/>
                <a:gd name="T6" fmla="*/ 12 w 90"/>
                <a:gd name="T7" fmla="*/ 55 h 98"/>
                <a:gd name="T8" fmla="*/ 10 w 90"/>
                <a:gd name="T9" fmla="*/ 54 h 98"/>
                <a:gd name="T10" fmla="*/ 5 w 90"/>
                <a:gd name="T11" fmla="*/ 38 h 98"/>
                <a:gd name="T12" fmla="*/ 1 w 90"/>
                <a:gd name="T13" fmla="*/ 23 h 98"/>
                <a:gd name="T14" fmla="*/ 1 w 90"/>
                <a:gd name="T15" fmla="*/ 21 h 98"/>
                <a:gd name="T16" fmla="*/ 12 w 90"/>
                <a:gd name="T17" fmla="*/ 28 h 98"/>
                <a:gd name="T18" fmla="*/ 68 w 90"/>
                <a:gd name="T19" fmla="*/ 11 h 98"/>
                <a:gd name="T20" fmla="*/ 73 w 90"/>
                <a:gd name="T21" fmla="*/ 0 h 98"/>
                <a:gd name="T22" fmla="*/ 75 w 90"/>
                <a:gd name="T23" fmla="*/ 2 h 98"/>
                <a:gd name="T24" fmla="*/ 79 w 90"/>
                <a:gd name="T25" fmla="*/ 17 h 98"/>
                <a:gd name="T26" fmla="*/ 84 w 90"/>
                <a:gd name="T27" fmla="*/ 34 h 98"/>
                <a:gd name="T28" fmla="*/ 73 w 90"/>
                <a:gd name="T29" fmla="*/ 68 h 98"/>
                <a:gd name="T30" fmla="*/ 46 w 90"/>
                <a:gd name="T31" fmla="*/ 46 h 98"/>
                <a:gd name="T32" fmla="*/ 46 w 90"/>
                <a:gd name="T33" fmla="*/ 46 h 98"/>
                <a:gd name="T34" fmla="*/ 41 w 90"/>
                <a:gd name="T35" fmla="*/ 71 h 98"/>
                <a:gd name="T36" fmla="*/ 28 w 90"/>
                <a:gd name="T37" fmla="*/ 84 h 98"/>
                <a:gd name="T38" fmla="*/ 24 w 90"/>
                <a:gd name="T39" fmla="*/ 98 h 98"/>
                <a:gd name="T40" fmla="*/ 22 w 90"/>
                <a:gd name="T41" fmla="*/ 97 h 98"/>
                <a:gd name="T42" fmla="*/ 19 w 90"/>
                <a:gd name="T43" fmla="*/ 85 h 98"/>
                <a:gd name="T44" fmla="*/ 16 w 90"/>
                <a:gd name="T45" fmla="*/ 73 h 98"/>
                <a:gd name="T46" fmla="*/ 39 w 90"/>
                <a:gd name="T47" fmla="*/ 52 h 98"/>
                <a:gd name="T48" fmla="*/ 44 w 90"/>
                <a:gd name="T49" fmla="*/ 35 h 98"/>
                <a:gd name="T50" fmla="*/ 46 w 90"/>
                <a:gd name="T51" fmla="*/ 40 h 98"/>
                <a:gd name="T52" fmla="*/ 68 w 90"/>
                <a:gd name="T53" fmla="*/ 52 h 98"/>
                <a:gd name="T54" fmla="*/ 81 w 90"/>
                <a:gd name="T55" fmla="*/ 32 h 98"/>
                <a:gd name="T56" fmla="*/ 79 w 90"/>
                <a:gd name="T57" fmla="*/ 25 h 98"/>
                <a:gd name="T58" fmla="*/ 44 w 90"/>
                <a:gd name="T59" fmla="*/ 3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8">
                  <a:moveTo>
                    <a:pt x="39" y="52"/>
                  </a:moveTo>
                  <a:cubicBezTo>
                    <a:pt x="44" y="48"/>
                    <a:pt x="44" y="42"/>
                    <a:pt x="42" y="36"/>
                  </a:cubicBezTo>
                  <a:cubicBezTo>
                    <a:pt x="16" y="44"/>
                    <a:pt x="16" y="44"/>
                    <a:pt x="16" y="44"/>
                  </a:cubicBezTo>
                  <a:cubicBezTo>
                    <a:pt x="8" y="46"/>
                    <a:pt x="15" y="54"/>
                    <a:pt x="12" y="55"/>
                  </a:cubicBezTo>
                  <a:cubicBezTo>
                    <a:pt x="11" y="56"/>
                    <a:pt x="10" y="55"/>
                    <a:pt x="10" y="54"/>
                  </a:cubicBezTo>
                  <a:cubicBezTo>
                    <a:pt x="8" y="48"/>
                    <a:pt x="7" y="43"/>
                    <a:pt x="5" y="38"/>
                  </a:cubicBezTo>
                  <a:cubicBezTo>
                    <a:pt x="4" y="34"/>
                    <a:pt x="2" y="29"/>
                    <a:pt x="1" y="23"/>
                  </a:cubicBezTo>
                  <a:cubicBezTo>
                    <a:pt x="0" y="22"/>
                    <a:pt x="1" y="21"/>
                    <a:pt x="1" y="21"/>
                  </a:cubicBezTo>
                  <a:cubicBezTo>
                    <a:pt x="4" y="20"/>
                    <a:pt x="3" y="30"/>
                    <a:pt x="12" y="28"/>
                  </a:cubicBezTo>
                  <a:cubicBezTo>
                    <a:pt x="68" y="11"/>
                    <a:pt x="68" y="11"/>
                    <a:pt x="68" y="11"/>
                  </a:cubicBezTo>
                  <a:cubicBezTo>
                    <a:pt x="77" y="9"/>
                    <a:pt x="70" y="1"/>
                    <a:pt x="73" y="0"/>
                  </a:cubicBezTo>
                  <a:cubicBezTo>
                    <a:pt x="74" y="0"/>
                    <a:pt x="74" y="0"/>
                    <a:pt x="75" y="2"/>
                  </a:cubicBezTo>
                  <a:cubicBezTo>
                    <a:pt x="76" y="7"/>
                    <a:pt x="78" y="12"/>
                    <a:pt x="79" y="17"/>
                  </a:cubicBezTo>
                  <a:cubicBezTo>
                    <a:pt x="81" y="22"/>
                    <a:pt x="82" y="27"/>
                    <a:pt x="84" y="34"/>
                  </a:cubicBezTo>
                  <a:cubicBezTo>
                    <a:pt x="90" y="52"/>
                    <a:pt x="84" y="65"/>
                    <a:pt x="73" y="68"/>
                  </a:cubicBezTo>
                  <a:cubicBezTo>
                    <a:pt x="64" y="71"/>
                    <a:pt x="55" y="67"/>
                    <a:pt x="46" y="46"/>
                  </a:cubicBezTo>
                  <a:cubicBezTo>
                    <a:pt x="46" y="46"/>
                    <a:pt x="46" y="46"/>
                    <a:pt x="46" y="46"/>
                  </a:cubicBezTo>
                  <a:cubicBezTo>
                    <a:pt x="49" y="57"/>
                    <a:pt x="48" y="64"/>
                    <a:pt x="41" y="71"/>
                  </a:cubicBezTo>
                  <a:cubicBezTo>
                    <a:pt x="28" y="84"/>
                    <a:pt x="28" y="84"/>
                    <a:pt x="28" y="84"/>
                  </a:cubicBezTo>
                  <a:cubicBezTo>
                    <a:pt x="21" y="91"/>
                    <a:pt x="27" y="97"/>
                    <a:pt x="24" y="98"/>
                  </a:cubicBezTo>
                  <a:cubicBezTo>
                    <a:pt x="23" y="98"/>
                    <a:pt x="23" y="98"/>
                    <a:pt x="22" y="97"/>
                  </a:cubicBezTo>
                  <a:cubicBezTo>
                    <a:pt x="21" y="93"/>
                    <a:pt x="20" y="89"/>
                    <a:pt x="19" y="85"/>
                  </a:cubicBezTo>
                  <a:cubicBezTo>
                    <a:pt x="16" y="73"/>
                    <a:pt x="16" y="73"/>
                    <a:pt x="16" y="73"/>
                  </a:cubicBezTo>
                  <a:lnTo>
                    <a:pt x="39" y="52"/>
                  </a:lnTo>
                  <a:close/>
                  <a:moveTo>
                    <a:pt x="44" y="35"/>
                  </a:moveTo>
                  <a:cubicBezTo>
                    <a:pt x="46" y="40"/>
                    <a:pt x="46" y="40"/>
                    <a:pt x="46" y="40"/>
                  </a:cubicBezTo>
                  <a:cubicBezTo>
                    <a:pt x="49" y="52"/>
                    <a:pt x="57" y="56"/>
                    <a:pt x="68" y="52"/>
                  </a:cubicBezTo>
                  <a:cubicBezTo>
                    <a:pt x="80" y="49"/>
                    <a:pt x="84" y="41"/>
                    <a:pt x="81" y="32"/>
                  </a:cubicBezTo>
                  <a:cubicBezTo>
                    <a:pt x="79" y="25"/>
                    <a:pt x="79" y="25"/>
                    <a:pt x="79" y="25"/>
                  </a:cubicBezTo>
                  <a:lnTo>
                    <a:pt x="44" y="35"/>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15" name="Freeform 11"/>
            <p:cNvSpPr/>
            <p:nvPr/>
          </p:nvSpPr>
          <p:spPr bwMode="auto">
            <a:xfrm>
              <a:off x="6434105" y="2077647"/>
              <a:ext cx="461065" cy="340996"/>
            </a:xfrm>
            <a:custGeom>
              <a:avLst/>
              <a:gdLst>
                <a:gd name="T0" fmla="*/ 33 w 81"/>
                <a:gd name="T1" fmla="*/ 1 h 60"/>
                <a:gd name="T2" fmla="*/ 35 w 81"/>
                <a:gd name="T3" fmla="*/ 3 h 60"/>
                <a:gd name="T4" fmla="*/ 31 w 81"/>
                <a:gd name="T5" fmla="*/ 4 h 60"/>
                <a:gd name="T6" fmla="*/ 3 w 81"/>
                <a:gd name="T7" fmla="*/ 31 h 60"/>
                <a:gd name="T8" fmla="*/ 19 w 81"/>
                <a:gd name="T9" fmla="*/ 48 h 60"/>
                <a:gd name="T10" fmla="*/ 56 w 81"/>
                <a:gd name="T11" fmla="*/ 1 h 60"/>
                <a:gd name="T12" fmla="*/ 81 w 81"/>
                <a:gd name="T13" fmla="*/ 25 h 60"/>
                <a:gd name="T14" fmla="*/ 77 w 81"/>
                <a:gd name="T15" fmla="*/ 45 h 60"/>
                <a:gd name="T16" fmla="*/ 81 w 81"/>
                <a:gd name="T17" fmla="*/ 49 h 60"/>
                <a:gd name="T18" fmla="*/ 79 w 81"/>
                <a:gd name="T19" fmla="*/ 50 h 60"/>
                <a:gd name="T20" fmla="*/ 57 w 81"/>
                <a:gd name="T21" fmla="*/ 53 h 60"/>
                <a:gd name="T22" fmla="*/ 54 w 81"/>
                <a:gd name="T23" fmla="*/ 54 h 60"/>
                <a:gd name="T24" fmla="*/ 52 w 81"/>
                <a:gd name="T25" fmla="*/ 53 h 60"/>
                <a:gd name="T26" fmla="*/ 59 w 81"/>
                <a:gd name="T27" fmla="*/ 50 h 60"/>
                <a:gd name="T28" fmla="*/ 78 w 81"/>
                <a:gd name="T29" fmla="*/ 25 h 60"/>
                <a:gd name="T30" fmla="*/ 65 w 81"/>
                <a:gd name="T31" fmla="*/ 11 h 60"/>
                <a:gd name="T32" fmla="*/ 29 w 81"/>
                <a:gd name="T33" fmla="*/ 59 h 60"/>
                <a:gd name="T34" fmla="*/ 1 w 81"/>
                <a:gd name="T35" fmla="*/ 31 h 60"/>
                <a:gd name="T36" fmla="*/ 5 w 81"/>
                <a:gd name="T37" fmla="*/ 9 h 60"/>
                <a:gd name="T38" fmla="*/ 1 w 81"/>
                <a:gd name="T39" fmla="*/ 4 h 60"/>
                <a:gd name="T40" fmla="*/ 2 w 81"/>
                <a:gd name="T41" fmla="*/ 3 h 60"/>
                <a:gd name="T42" fmla="*/ 33 w 81"/>
                <a:gd name="T4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60">
                  <a:moveTo>
                    <a:pt x="33" y="1"/>
                  </a:moveTo>
                  <a:cubicBezTo>
                    <a:pt x="34" y="1"/>
                    <a:pt x="35" y="2"/>
                    <a:pt x="35" y="3"/>
                  </a:cubicBezTo>
                  <a:cubicBezTo>
                    <a:pt x="35" y="4"/>
                    <a:pt x="33" y="4"/>
                    <a:pt x="31" y="4"/>
                  </a:cubicBezTo>
                  <a:cubicBezTo>
                    <a:pt x="17" y="8"/>
                    <a:pt x="3" y="14"/>
                    <a:pt x="3" y="31"/>
                  </a:cubicBezTo>
                  <a:cubicBezTo>
                    <a:pt x="4" y="42"/>
                    <a:pt x="10" y="48"/>
                    <a:pt x="19" y="48"/>
                  </a:cubicBezTo>
                  <a:cubicBezTo>
                    <a:pt x="42" y="47"/>
                    <a:pt x="28" y="2"/>
                    <a:pt x="56" y="1"/>
                  </a:cubicBezTo>
                  <a:cubicBezTo>
                    <a:pt x="70" y="0"/>
                    <a:pt x="80" y="11"/>
                    <a:pt x="81" y="25"/>
                  </a:cubicBezTo>
                  <a:cubicBezTo>
                    <a:pt x="81" y="36"/>
                    <a:pt x="77" y="42"/>
                    <a:pt x="77" y="45"/>
                  </a:cubicBezTo>
                  <a:cubicBezTo>
                    <a:pt x="77" y="49"/>
                    <a:pt x="80" y="47"/>
                    <a:pt x="81" y="49"/>
                  </a:cubicBezTo>
                  <a:cubicBezTo>
                    <a:pt x="81" y="50"/>
                    <a:pt x="80" y="50"/>
                    <a:pt x="79" y="50"/>
                  </a:cubicBezTo>
                  <a:cubicBezTo>
                    <a:pt x="57" y="53"/>
                    <a:pt x="57" y="53"/>
                    <a:pt x="57" y="53"/>
                  </a:cubicBezTo>
                  <a:cubicBezTo>
                    <a:pt x="55" y="54"/>
                    <a:pt x="54" y="54"/>
                    <a:pt x="54" y="54"/>
                  </a:cubicBezTo>
                  <a:cubicBezTo>
                    <a:pt x="53" y="54"/>
                    <a:pt x="52" y="54"/>
                    <a:pt x="52" y="53"/>
                  </a:cubicBezTo>
                  <a:cubicBezTo>
                    <a:pt x="52" y="52"/>
                    <a:pt x="55" y="52"/>
                    <a:pt x="59" y="50"/>
                  </a:cubicBezTo>
                  <a:cubicBezTo>
                    <a:pt x="72" y="44"/>
                    <a:pt x="79" y="38"/>
                    <a:pt x="78" y="25"/>
                  </a:cubicBezTo>
                  <a:cubicBezTo>
                    <a:pt x="78" y="17"/>
                    <a:pt x="74" y="11"/>
                    <a:pt x="65" y="11"/>
                  </a:cubicBezTo>
                  <a:cubicBezTo>
                    <a:pt x="47" y="12"/>
                    <a:pt x="59" y="58"/>
                    <a:pt x="29" y="59"/>
                  </a:cubicBezTo>
                  <a:cubicBezTo>
                    <a:pt x="14" y="60"/>
                    <a:pt x="1" y="48"/>
                    <a:pt x="1" y="31"/>
                  </a:cubicBezTo>
                  <a:cubicBezTo>
                    <a:pt x="0" y="19"/>
                    <a:pt x="5" y="14"/>
                    <a:pt x="5" y="9"/>
                  </a:cubicBezTo>
                  <a:cubicBezTo>
                    <a:pt x="5" y="5"/>
                    <a:pt x="1" y="6"/>
                    <a:pt x="1" y="4"/>
                  </a:cubicBezTo>
                  <a:cubicBezTo>
                    <a:pt x="1" y="3"/>
                    <a:pt x="1" y="3"/>
                    <a:pt x="2" y="3"/>
                  </a:cubicBezTo>
                  <a:lnTo>
                    <a:pt x="33" y="1"/>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16" name="Freeform 12"/>
            <p:cNvSpPr/>
            <p:nvPr/>
          </p:nvSpPr>
          <p:spPr bwMode="auto">
            <a:xfrm>
              <a:off x="6417294" y="2493085"/>
              <a:ext cx="461065" cy="261750"/>
            </a:xfrm>
            <a:custGeom>
              <a:avLst/>
              <a:gdLst>
                <a:gd name="T0" fmla="*/ 71 w 81"/>
                <a:gd name="T1" fmla="*/ 19 h 46"/>
                <a:gd name="T2" fmla="*/ 80 w 81"/>
                <a:gd name="T3" fmla="*/ 10 h 46"/>
                <a:gd name="T4" fmla="*/ 81 w 81"/>
                <a:gd name="T5" fmla="*/ 13 h 46"/>
                <a:gd name="T6" fmla="*/ 79 w 81"/>
                <a:gd name="T7" fmla="*/ 28 h 46"/>
                <a:gd name="T8" fmla="*/ 77 w 81"/>
                <a:gd name="T9" fmla="*/ 44 h 46"/>
                <a:gd name="T10" fmla="*/ 75 w 81"/>
                <a:gd name="T11" fmla="*/ 46 h 46"/>
                <a:gd name="T12" fmla="*/ 69 w 81"/>
                <a:gd name="T13" fmla="*/ 35 h 46"/>
                <a:gd name="T14" fmla="*/ 11 w 81"/>
                <a:gd name="T15" fmla="*/ 27 h 46"/>
                <a:gd name="T16" fmla="*/ 2 w 81"/>
                <a:gd name="T17" fmla="*/ 36 h 46"/>
                <a:gd name="T18" fmla="*/ 1 w 81"/>
                <a:gd name="T19" fmla="*/ 34 h 46"/>
                <a:gd name="T20" fmla="*/ 3 w 81"/>
                <a:gd name="T21" fmla="*/ 18 h 46"/>
                <a:gd name="T22" fmla="*/ 5 w 81"/>
                <a:gd name="T23" fmla="*/ 2 h 46"/>
                <a:gd name="T24" fmla="*/ 7 w 81"/>
                <a:gd name="T25" fmla="*/ 0 h 46"/>
                <a:gd name="T26" fmla="*/ 13 w 81"/>
                <a:gd name="T27" fmla="*/ 11 h 46"/>
                <a:gd name="T28" fmla="*/ 71 w 81"/>
                <a:gd name="T29"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46">
                  <a:moveTo>
                    <a:pt x="71" y="19"/>
                  </a:moveTo>
                  <a:cubicBezTo>
                    <a:pt x="80" y="20"/>
                    <a:pt x="77" y="10"/>
                    <a:pt x="80" y="10"/>
                  </a:cubicBezTo>
                  <a:cubicBezTo>
                    <a:pt x="81" y="10"/>
                    <a:pt x="81" y="11"/>
                    <a:pt x="81" y="13"/>
                  </a:cubicBezTo>
                  <a:cubicBezTo>
                    <a:pt x="80" y="18"/>
                    <a:pt x="80" y="24"/>
                    <a:pt x="79" y="28"/>
                  </a:cubicBezTo>
                  <a:cubicBezTo>
                    <a:pt x="78" y="33"/>
                    <a:pt x="78" y="38"/>
                    <a:pt x="77" y="44"/>
                  </a:cubicBezTo>
                  <a:cubicBezTo>
                    <a:pt x="77" y="46"/>
                    <a:pt x="76" y="46"/>
                    <a:pt x="75" y="46"/>
                  </a:cubicBezTo>
                  <a:cubicBezTo>
                    <a:pt x="72" y="45"/>
                    <a:pt x="78" y="36"/>
                    <a:pt x="69" y="35"/>
                  </a:cubicBezTo>
                  <a:cubicBezTo>
                    <a:pt x="11" y="27"/>
                    <a:pt x="11" y="27"/>
                    <a:pt x="11" y="27"/>
                  </a:cubicBezTo>
                  <a:cubicBezTo>
                    <a:pt x="2" y="26"/>
                    <a:pt x="5" y="36"/>
                    <a:pt x="2" y="36"/>
                  </a:cubicBezTo>
                  <a:cubicBezTo>
                    <a:pt x="1" y="36"/>
                    <a:pt x="0" y="35"/>
                    <a:pt x="1" y="34"/>
                  </a:cubicBezTo>
                  <a:cubicBezTo>
                    <a:pt x="1" y="28"/>
                    <a:pt x="2" y="22"/>
                    <a:pt x="3" y="18"/>
                  </a:cubicBezTo>
                  <a:cubicBezTo>
                    <a:pt x="3" y="14"/>
                    <a:pt x="4" y="8"/>
                    <a:pt x="5" y="2"/>
                  </a:cubicBezTo>
                  <a:cubicBezTo>
                    <a:pt x="5" y="1"/>
                    <a:pt x="6" y="0"/>
                    <a:pt x="7" y="0"/>
                  </a:cubicBezTo>
                  <a:cubicBezTo>
                    <a:pt x="10" y="1"/>
                    <a:pt x="4" y="10"/>
                    <a:pt x="13" y="11"/>
                  </a:cubicBezTo>
                  <a:lnTo>
                    <a:pt x="71" y="19"/>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17" name="Freeform 13"/>
            <p:cNvSpPr/>
            <p:nvPr/>
          </p:nvSpPr>
          <p:spPr bwMode="auto">
            <a:xfrm>
              <a:off x="6318838" y="2834081"/>
              <a:ext cx="513896" cy="415438"/>
            </a:xfrm>
            <a:custGeom>
              <a:avLst/>
              <a:gdLst>
                <a:gd name="T0" fmla="*/ 79 w 90"/>
                <a:gd name="T1" fmla="*/ 34 h 73"/>
                <a:gd name="T2" fmla="*/ 65 w 90"/>
                <a:gd name="T3" fmla="*/ 2 h 73"/>
                <a:gd name="T4" fmla="*/ 66 w 90"/>
                <a:gd name="T5" fmla="*/ 2 h 73"/>
                <a:gd name="T6" fmla="*/ 70 w 90"/>
                <a:gd name="T7" fmla="*/ 3 h 73"/>
                <a:gd name="T8" fmla="*/ 88 w 90"/>
                <a:gd name="T9" fmla="*/ 14 h 73"/>
                <a:gd name="T10" fmla="*/ 90 w 90"/>
                <a:gd name="T11" fmla="*/ 15 h 73"/>
                <a:gd name="T12" fmla="*/ 88 w 90"/>
                <a:gd name="T13" fmla="*/ 17 h 73"/>
                <a:gd name="T14" fmla="*/ 87 w 90"/>
                <a:gd name="T15" fmla="*/ 19 h 73"/>
                <a:gd name="T16" fmla="*/ 70 w 90"/>
                <a:gd name="T17" fmla="*/ 67 h 73"/>
                <a:gd name="T18" fmla="*/ 70 w 90"/>
                <a:gd name="T19" fmla="*/ 70 h 73"/>
                <a:gd name="T20" fmla="*/ 71 w 90"/>
                <a:gd name="T21" fmla="*/ 72 h 73"/>
                <a:gd name="T22" fmla="*/ 68 w 90"/>
                <a:gd name="T23" fmla="*/ 73 h 73"/>
                <a:gd name="T24" fmla="*/ 47 w 90"/>
                <a:gd name="T25" fmla="*/ 69 h 73"/>
                <a:gd name="T26" fmla="*/ 43 w 90"/>
                <a:gd name="T27" fmla="*/ 69 h 73"/>
                <a:gd name="T28" fmla="*/ 43 w 90"/>
                <a:gd name="T29" fmla="*/ 67 h 73"/>
                <a:gd name="T30" fmla="*/ 73 w 90"/>
                <a:gd name="T31" fmla="*/ 50 h 73"/>
                <a:gd name="T32" fmla="*/ 14 w 90"/>
                <a:gd name="T33" fmla="*/ 30 h 73"/>
                <a:gd name="T34" fmla="*/ 3 w 90"/>
                <a:gd name="T35" fmla="*/ 36 h 73"/>
                <a:gd name="T36" fmla="*/ 1 w 90"/>
                <a:gd name="T37" fmla="*/ 37 h 73"/>
                <a:gd name="T38" fmla="*/ 0 w 90"/>
                <a:gd name="T39" fmla="*/ 35 h 73"/>
                <a:gd name="T40" fmla="*/ 6 w 90"/>
                <a:gd name="T41" fmla="*/ 19 h 73"/>
                <a:gd name="T42" fmla="*/ 11 w 90"/>
                <a:gd name="T43" fmla="*/ 2 h 73"/>
                <a:gd name="T44" fmla="*/ 13 w 90"/>
                <a:gd name="T45" fmla="*/ 1 h 73"/>
                <a:gd name="T46" fmla="*/ 14 w 90"/>
                <a:gd name="T47" fmla="*/ 3 h 73"/>
                <a:gd name="T48" fmla="*/ 19 w 90"/>
                <a:gd name="T49" fmla="*/ 14 h 73"/>
                <a:gd name="T50" fmla="*/ 79 w 90"/>
                <a:gd name="T5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 h="73">
                  <a:moveTo>
                    <a:pt x="79" y="34"/>
                  </a:moveTo>
                  <a:cubicBezTo>
                    <a:pt x="80" y="11"/>
                    <a:pt x="64" y="5"/>
                    <a:pt x="65" y="2"/>
                  </a:cubicBezTo>
                  <a:cubicBezTo>
                    <a:pt x="65" y="2"/>
                    <a:pt x="65" y="1"/>
                    <a:pt x="66" y="2"/>
                  </a:cubicBezTo>
                  <a:cubicBezTo>
                    <a:pt x="66" y="2"/>
                    <a:pt x="68" y="2"/>
                    <a:pt x="70" y="3"/>
                  </a:cubicBezTo>
                  <a:cubicBezTo>
                    <a:pt x="88" y="14"/>
                    <a:pt x="88" y="14"/>
                    <a:pt x="88" y="14"/>
                  </a:cubicBezTo>
                  <a:cubicBezTo>
                    <a:pt x="90" y="14"/>
                    <a:pt x="90" y="15"/>
                    <a:pt x="90" y="15"/>
                  </a:cubicBezTo>
                  <a:cubicBezTo>
                    <a:pt x="90" y="16"/>
                    <a:pt x="89" y="16"/>
                    <a:pt x="88" y="17"/>
                  </a:cubicBezTo>
                  <a:cubicBezTo>
                    <a:pt x="88" y="17"/>
                    <a:pt x="87" y="18"/>
                    <a:pt x="87" y="19"/>
                  </a:cubicBezTo>
                  <a:cubicBezTo>
                    <a:pt x="70" y="67"/>
                    <a:pt x="70" y="67"/>
                    <a:pt x="70" y="67"/>
                  </a:cubicBezTo>
                  <a:cubicBezTo>
                    <a:pt x="70" y="69"/>
                    <a:pt x="70" y="70"/>
                    <a:pt x="70" y="70"/>
                  </a:cubicBezTo>
                  <a:cubicBezTo>
                    <a:pt x="71" y="71"/>
                    <a:pt x="71" y="71"/>
                    <a:pt x="71" y="72"/>
                  </a:cubicBezTo>
                  <a:cubicBezTo>
                    <a:pt x="70" y="73"/>
                    <a:pt x="70" y="73"/>
                    <a:pt x="68" y="73"/>
                  </a:cubicBezTo>
                  <a:cubicBezTo>
                    <a:pt x="47" y="69"/>
                    <a:pt x="47" y="69"/>
                    <a:pt x="47" y="69"/>
                  </a:cubicBezTo>
                  <a:cubicBezTo>
                    <a:pt x="46" y="69"/>
                    <a:pt x="44" y="69"/>
                    <a:pt x="43" y="69"/>
                  </a:cubicBezTo>
                  <a:cubicBezTo>
                    <a:pt x="43" y="68"/>
                    <a:pt x="42" y="68"/>
                    <a:pt x="43" y="67"/>
                  </a:cubicBezTo>
                  <a:cubicBezTo>
                    <a:pt x="43" y="65"/>
                    <a:pt x="60" y="69"/>
                    <a:pt x="73" y="50"/>
                  </a:cubicBezTo>
                  <a:cubicBezTo>
                    <a:pt x="14" y="30"/>
                    <a:pt x="14" y="30"/>
                    <a:pt x="14" y="30"/>
                  </a:cubicBezTo>
                  <a:cubicBezTo>
                    <a:pt x="7" y="28"/>
                    <a:pt x="4" y="31"/>
                    <a:pt x="3" y="36"/>
                  </a:cubicBezTo>
                  <a:cubicBezTo>
                    <a:pt x="2" y="37"/>
                    <a:pt x="2" y="38"/>
                    <a:pt x="1" y="37"/>
                  </a:cubicBezTo>
                  <a:cubicBezTo>
                    <a:pt x="0" y="37"/>
                    <a:pt x="0" y="36"/>
                    <a:pt x="0" y="35"/>
                  </a:cubicBezTo>
                  <a:cubicBezTo>
                    <a:pt x="2" y="29"/>
                    <a:pt x="4" y="24"/>
                    <a:pt x="6" y="19"/>
                  </a:cubicBezTo>
                  <a:cubicBezTo>
                    <a:pt x="7" y="14"/>
                    <a:pt x="9" y="8"/>
                    <a:pt x="11" y="2"/>
                  </a:cubicBezTo>
                  <a:cubicBezTo>
                    <a:pt x="12" y="1"/>
                    <a:pt x="12" y="0"/>
                    <a:pt x="13" y="1"/>
                  </a:cubicBezTo>
                  <a:cubicBezTo>
                    <a:pt x="14" y="1"/>
                    <a:pt x="14" y="2"/>
                    <a:pt x="14" y="3"/>
                  </a:cubicBezTo>
                  <a:cubicBezTo>
                    <a:pt x="12" y="8"/>
                    <a:pt x="12" y="12"/>
                    <a:pt x="19" y="14"/>
                  </a:cubicBezTo>
                  <a:lnTo>
                    <a:pt x="79" y="34"/>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18" name="Freeform 14"/>
            <p:cNvSpPr/>
            <p:nvPr/>
          </p:nvSpPr>
          <p:spPr bwMode="auto">
            <a:xfrm>
              <a:off x="6114720" y="3244718"/>
              <a:ext cx="535509" cy="499487"/>
            </a:xfrm>
            <a:custGeom>
              <a:avLst/>
              <a:gdLst>
                <a:gd name="T0" fmla="*/ 38 w 94"/>
                <a:gd name="T1" fmla="*/ 42 h 88"/>
                <a:gd name="T2" fmla="*/ 47 w 94"/>
                <a:gd name="T3" fmla="*/ 57 h 88"/>
                <a:gd name="T4" fmla="*/ 56 w 94"/>
                <a:gd name="T5" fmla="*/ 68 h 88"/>
                <a:gd name="T6" fmla="*/ 67 w 94"/>
                <a:gd name="T7" fmla="*/ 66 h 88"/>
                <a:gd name="T8" fmla="*/ 67 w 94"/>
                <a:gd name="T9" fmla="*/ 69 h 88"/>
                <a:gd name="T10" fmla="*/ 61 w 94"/>
                <a:gd name="T11" fmla="*/ 78 h 88"/>
                <a:gd name="T12" fmla="*/ 55 w 94"/>
                <a:gd name="T13" fmla="*/ 87 h 88"/>
                <a:gd name="T14" fmla="*/ 54 w 94"/>
                <a:gd name="T15" fmla="*/ 88 h 88"/>
                <a:gd name="T16" fmla="*/ 48 w 94"/>
                <a:gd name="T17" fmla="*/ 65 h 88"/>
                <a:gd name="T18" fmla="*/ 36 w 94"/>
                <a:gd name="T19" fmla="*/ 42 h 88"/>
                <a:gd name="T20" fmla="*/ 13 w 94"/>
                <a:gd name="T21" fmla="*/ 27 h 88"/>
                <a:gd name="T22" fmla="*/ 1 w 94"/>
                <a:gd name="T23" fmla="*/ 31 h 88"/>
                <a:gd name="T24" fmla="*/ 1 w 94"/>
                <a:gd name="T25" fmla="*/ 29 h 88"/>
                <a:gd name="T26" fmla="*/ 9 w 94"/>
                <a:gd name="T27" fmla="*/ 16 h 88"/>
                <a:gd name="T28" fmla="*/ 17 w 94"/>
                <a:gd name="T29" fmla="*/ 2 h 88"/>
                <a:gd name="T30" fmla="*/ 20 w 94"/>
                <a:gd name="T31" fmla="*/ 1 h 88"/>
                <a:gd name="T32" fmla="*/ 21 w 94"/>
                <a:gd name="T33" fmla="*/ 13 h 88"/>
                <a:gd name="T34" fmla="*/ 43 w 94"/>
                <a:gd name="T35" fmla="*/ 27 h 88"/>
                <a:gd name="T36" fmla="*/ 80 w 94"/>
                <a:gd name="T37" fmla="*/ 29 h 88"/>
                <a:gd name="T38" fmla="*/ 93 w 94"/>
                <a:gd name="T39" fmla="*/ 24 h 88"/>
                <a:gd name="T40" fmla="*/ 93 w 94"/>
                <a:gd name="T41" fmla="*/ 26 h 88"/>
                <a:gd name="T42" fmla="*/ 85 w 94"/>
                <a:gd name="T43" fmla="*/ 39 h 88"/>
                <a:gd name="T44" fmla="*/ 77 w 94"/>
                <a:gd name="T45" fmla="*/ 53 h 88"/>
                <a:gd name="T46" fmla="*/ 74 w 94"/>
                <a:gd name="T47" fmla="*/ 54 h 88"/>
                <a:gd name="T48" fmla="*/ 73 w 94"/>
                <a:gd name="T49" fmla="*/ 45 h 88"/>
                <a:gd name="T50" fmla="*/ 67 w 94"/>
                <a:gd name="T51" fmla="*/ 44 h 88"/>
                <a:gd name="T52" fmla="*/ 38 w 94"/>
                <a:gd name="T53"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88">
                  <a:moveTo>
                    <a:pt x="38" y="42"/>
                  </a:moveTo>
                  <a:cubicBezTo>
                    <a:pt x="47" y="57"/>
                    <a:pt x="47" y="57"/>
                    <a:pt x="47" y="57"/>
                  </a:cubicBezTo>
                  <a:cubicBezTo>
                    <a:pt x="50" y="63"/>
                    <a:pt x="53" y="66"/>
                    <a:pt x="56" y="68"/>
                  </a:cubicBezTo>
                  <a:cubicBezTo>
                    <a:pt x="62" y="72"/>
                    <a:pt x="65" y="65"/>
                    <a:pt x="67" y="66"/>
                  </a:cubicBezTo>
                  <a:cubicBezTo>
                    <a:pt x="67" y="67"/>
                    <a:pt x="67" y="68"/>
                    <a:pt x="67" y="69"/>
                  </a:cubicBezTo>
                  <a:cubicBezTo>
                    <a:pt x="65" y="72"/>
                    <a:pt x="63" y="74"/>
                    <a:pt x="61" y="78"/>
                  </a:cubicBezTo>
                  <a:cubicBezTo>
                    <a:pt x="59" y="81"/>
                    <a:pt x="57" y="84"/>
                    <a:pt x="55" y="87"/>
                  </a:cubicBezTo>
                  <a:cubicBezTo>
                    <a:pt x="55" y="88"/>
                    <a:pt x="54" y="88"/>
                    <a:pt x="54" y="88"/>
                  </a:cubicBezTo>
                  <a:cubicBezTo>
                    <a:pt x="52" y="86"/>
                    <a:pt x="57" y="84"/>
                    <a:pt x="48" y="65"/>
                  </a:cubicBezTo>
                  <a:cubicBezTo>
                    <a:pt x="36" y="42"/>
                    <a:pt x="36" y="42"/>
                    <a:pt x="36" y="42"/>
                  </a:cubicBezTo>
                  <a:cubicBezTo>
                    <a:pt x="13" y="27"/>
                    <a:pt x="13" y="27"/>
                    <a:pt x="13" y="27"/>
                  </a:cubicBezTo>
                  <a:cubicBezTo>
                    <a:pt x="5" y="23"/>
                    <a:pt x="3" y="33"/>
                    <a:pt x="1" y="31"/>
                  </a:cubicBezTo>
                  <a:cubicBezTo>
                    <a:pt x="0" y="31"/>
                    <a:pt x="0" y="30"/>
                    <a:pt x="1" y="29"/>
                  </a:cubicBezTo>
                  <a:cubicBezTo>
                    <a:pt x="4" y="24"/>
                    <a:pt x="7" y="19"/>
                    <a:pt x="9" y="16"/>
                  </a:cubicBezTo>
                  <a:cubicBezTo>
                    <a:pt x="12" y="12"/>
                    <a:pt x="14" y="7"/>
                    <a:pt x="17" y="2"/>
                  </a:cubicBezTo>
                  <a:cubicBezTo>
                    <a:pt x="18" y="1"/>
                    <a:pt x="19" y="0"/>
                    <a:pt x="20" y="1"/>
                  </a:cubicBezTo>
                  <a:cubicBezTo>
                    <a:pt x="23" y="3"/>
                    <a:pt x="14" y="9"/>
                    <a:pt x="21" y="13"/>
                  </a:cubicBezTo>
                  <a:cubicBezTo>
                    <a:pt x="43" y="27"/>
                    <a:pt x="43" y="27"/>
                    <a:pt x="43" y="27"/>
                  </a:cubicBezTo>
                  <a:cubicBezTo>
                    <a:pt x="80" y="29"/>
                    <a:pt x="80" y="29"/>
                    <a:pt x="80" y="29"/>
                  </a:cubicBezTo>
                  <a:cubicBezTo>
                    <a:pt x="91" y="29"/>
                    <a:pt x="91" y="22"/>
                    <a:pt x="93" y="24"/>
                  </a:cubicBezTo>
                  <a:cubicBezTo>
                    <a:pt x="94" y="24"/>
                    <a:pt x="94" y="25"/>
                    <a:pt x="93" y="26"/>
                  </a:cubicBezTo>
                  <a:cubicBezTo>
                    <a:pt x="91" y="31"/>
                    <a:pt x="88" y="35"/>
                    <a:pt x="85" y="39"/>
                  </a:cubicBezTo>
                  <a:cubicBezTo>
                    <a:pt x="82" y="44"/>
                    <a:pt x="79" y="48"/>
                    <a:pt x="77" y="53"/>
                  </a:cubicBezTo>
                  <a:cubicBezTo>
                    <a:pt x="76" y="54"/>
                    <a:pt x="75" y="55"/>
                    <a:pt x="74" y="54"/>
                  </a:cubicBezTo>
                  <a:cubicBezTo>
                    <a:pt x="72" y="53"/>
                    <a:pt x="78" y="49"/>
                    <a:pt x="73" y="45"/>
                  </a:cubicBezTo>
                  <a:cubicBezTo>
                    <a:pt x="71" y="44"/>
                    <a:pt x="69" y="44"/>
                    <a:pt x="67" y="44"/>
                  </a:cubicBezTo>
                  <a:lnTo>
                    <a:pt x="38" y="42"/>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19" name="Freeform 15"/>
            <p:cNvSpPr/>
            <p:nvPr/>
          </p:nvSpPr>
          <p:spPr bwMode="auto">
            <a:xfrm>
              <a:off x="2579885" y="3271133"/>
              <a:ext cx="523502" cy="456263"/>
            </a:xfrm>
            <a:custGeom>
              <a:avLst/>
              <a:gdLst>
                <a:gd name="T0" fmla="*/ 66 w 92"/>
                <a:gd name="T1" fmla="*/ 60 h 80"/>
                <a:gd name="T2" fmla="*/ 64 w 92"/>
                <a:gd name="T3" fmla="*/ 60 h 80"/>
                <a:gd name="T4" fmla="*/ 66 w 92"/>
                <a:gd name="T5" fmla="*/ 57 h 80"/>
                <a:gd name="T6" fmla="*/ 76 w 92"/>
                <a:gd name="T7" fmla="*/ 20 h 80"/>
                <a:gd name="T8" fmla="*/ 54 w 92"/>
                <a:gd name="T9" fmla="*/ 13 h 80"/>
                <a:gd name="T10" fmla="*/ 46 w 92"/>
                <a:gd name="T11" fmla="*/ 73 h 80"/>
                <a:gd name="T12" fmla="*/ 13 w 92"/>
                <a:gd name="T13" fmla="*/ 65 h 80"/>
                <a:gd name="T14" fmla="*/ 6 w 92"/>
                <a:gd name="T15" fmla="*/ 46 h 80"/>
                <a:gd name="T16" fmla="*/ 0 w 92"/>
                <a:gd name="T17" fmla="*/ 44 h 80"/>
                <a:gd name="T18" fmla="*/ 1 w 92"/>
                <a:gd name="T19" fmla="*/ 42 h 80"/>
                <a:gd name="T20" fmla="*/ 18 w 92"/>
                <a:gd name="T21" fmla="*/ 28 h 80"/>
                <a:gd name="T22" fmla="*/ 21 w 92"/>
                <a:gd name="T23" fmla="*/ 26 h 80"/>
                <a:gd name="T24" fmla="*/ 22 w 92"/>
                <a:gd name="T25" fmla="*/ 26 h 80"/>
                <a:gd name="T26" fmla="*/ 18 w 92"/>
                <a:gd name="T27" fmla="*/ 33 h 80"/>
                <a:gd name="T28" fmla="*/ 15 w 92"/>
                <a:gd name="T29" fmla="*/ 63 h 80"/>
                <a:gd name="T30" fmla="*/ 33 w 92"/>
                <a:gd name="T31" fmla="*/ 69 h 80"/>
                <a:gd name="T32" fmla="*/ 40 w 92"/>
                <a:gd name="T33" fmla="*/ 9 h 80"/>
                <a:gd name="T34" fmla="*/ 78 w 92"/>
                <a:gd name="T35" fmla="*/ 19 h 80"/>
                <a:gd name="T36" fmla="*/ 86 w 92"/>
                <a:gd name="T37" fmla="*/ 39 h 80"/>
                <a:gd name="T38" fmla="*/ 92 w 92"/>
                <a:gd name="T39" fmla="*/ 42 h 80"/>
                <a:gd name="T40" fmla="*/ 92 w 92"/>
                <a:gd name="T41" fmla="*/ 43 h 80"/>
                <a:gd name="T42" fmla="*/ 66 w 92"/>
                <a:gd name="T43"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80">
                  <a:moveTo>
                    <a:pt x="66" y="60"/>
                  </a:moveTo>
                  <a:cubicBezTo>
                    <a:pt x="64" y="61"/>
                    <a:pt x="64" y="61"/>
                    <a:pt x="64" y="60"/>
                  </a:cubicBezTo>
                  <a:cubicBezTo>
                    <a:pt x="63" y="59"/>
                    <a:pt x="64" y="59"/>
                    <a:pt x="66" y="57"/>
                  </a:cubicBezTo>
                  <a:cubicBezTo>
                    <a:pt x="76" y="47"/>
                    <a:pt x="85" y="34"/>
                    <a:pt x="76" y="20"/>
                  </a:cubicBezTo>
                  <a:cubicBezTo>
                    <a:pt x="70" y="11"/>
                    <a:pt x="61" y="8"/>
                    <a:pt x="54" y="13"/>
                  </a:cubicBezTo>
                  <a:cubicBezTo>
                    <a:pt x="35" y="26"/>
                    <a:pt x="69" y="57"/>
                    <a:pt x="46" y="73"/>
                  </a:cubicBezTo>
                  <a:cubicBezTo>
                    <a:pt x="35" y="80"/>
                    <a:pt x="20" y="76"/>
                    <a:pt x="13" y="65"/>
                  </a:cubicBezTo>
                  <a:cubicBezTo>
                    <a:pt x="7" y="56"/>
                    <a:pt x="7" y="49"/>
                    <a:pt x="6" y="46"/>
                  </a:cubicBezTo>
                  <a:cubicBezTo>
                    <a:pt x="3" y="43"/>
                    <a:pt x="2" y="46"/>
                    <a:pt x="0" y="44"/>
                  </a:cubicBezTo>
                  <a:cubicBezTo>
                    <a:pt x="0" y="44"/>
                    <a:pt x="0" y="43"/>
                    <a:pt x="1" y="42"/>
                  </a:cubicBezTo>
                  <a:cubicBezTo>
                    <a:pt x="18" y="28"/>
                    <a:pt x="18" y="28"/>
                    <a:pt x="18" y="28"/>
                  </a:cubicBezTo>
                  <a:cubicBezTo>
                    <a:pt x="20" y="27"/>
                    <a:pt x="21" y="26"/>
                    <a:pt x="21" y="26"/>
                  </a:cubicBezTo>
                  <a:cubicBezTo>
                    <a:pt x="22" y="26"/>
                    <a:pt x="22" y="26"/>
                    <a:pt x="22" y="26"/>
                  </a:cubicBezTo>
                  <a:cubicBezTo>
                    <a:pt x="23" y="27"/>
                    <a:pt x="21" y="29"/>
                    <a:pt x="18" y="33"/>
                  </a:cubicBezTo>
                  <a:cubicBezTo>
                    <a:pt x="11" y="44"/>
                    <a:pt x="8" y="53"/>
                    <a:pt x="15" y="63"/>
                  </a:cubicBezTo>
                  <a:cubicBezTo>
                    <a:pt x="19" y="70"/>
                    <a:pt x="26" y="73"/>
                    <a:pt x="33" y="69"/>
                  </a:cubicBezTo>
                  <a:cubicBezTo>
                    <a:pt x="48" y="58"/>
                    <a:pt x="14" y="26"/>
                    <a:pt x="40" y="9"/>
                  </a:cubicBezTo>
                  <a:cubicBezTo>
                    <a:pt x="52" y="0"/>
                    <a:pt x="69" y="5"/>
                    <a:pt x="78" y="19"/>
                  </a:cubicBezTo>
                  <a:cubicBezTo>
                    <a:pt x="85" y="28"/>
                    <a:pt x="83" y="35"/>
                    <a:pt x="86" y="39"/>
                  </a:cubicBezTo>
                  <a:cubicBezTo>
                    <a:pt x="88" y="43"/>
                    <a:pt x="91" y="40"/>
                    <a:pt x="92" y="42"/>
                  </a:cubicBezTo>
                  <a:cubicBezTo>
                    <a:pt x="92" y="42"/>
                    <a:pt x="92" y="43"/>
                    <a:pt x="92" y="43"/>
                  </a:cubicBezTo>
                  <a:lnTo>
                    <a:pt x="66" y="60"/>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20" name="Freeform 16"/>
            <p:cNvSpPr/>
            <p:nvPr/>
          </p:nvSpPr>
          <p:spPr bwMode="auto">
            <a:xfrm>
              <a:off x="2310930" y="2721217"/>
              <a:ext cx="564325" cy="578732"/>
            </a:xfrm>
            <a:custGeom>
              <a:avLst/>
              <a:gdLst>
                <a:gd name="T0" fmla="*/ 32 w 99"/>
                <a:gd name="T1" fmla="*/ 90 h 102"/>
                <a:gd name="T2" fmla="*/ 27 w 99"/>
                <a:gd name="T3" fmla="*/ 102 h 102"/>
                <a:gd name="T4" fmla="*/ 25 w 99"/>
                <a:gd name="T5" fmla="*/ 101 h 102"/>
                <a:gd name="T6" fmla="*/ 20 w 99"/>
                <a:gd name="T7" fmla="*/ 86 h 102"/>
                <a:gd name="T8" fmla="*/ 15 w 99"/>
                <a:gd name="T9" fmla="*/ 71 h 102"/>
                <a:gd name="T10" fmla="*/ 16 w 99"/>
                <a:gd name="T11" fmla="*/ 68 h 102"/>
                <a:gd name="T12" fmla="*/ 26 w 99"/>
                <a:gd name="T13" fmla="*/ 75 h 102"/>
                <a:gd name="T14" fmla="*/ 51 w 99"/>
                <a:gd name="T15" fmla="*/ 67 h 102"/>
                <a:gd name="T16" fmla="*/ 42 w 99"/>
                <a:gd name="T17" fmla="*/ 38 h 102"/>
                <a:gd name="T18" fmla="*/ 17 w 99"/>
                <a:gd name="T19" fmla="*/ 47 h 102"/>
                <a:gd name="T20" fmla="*/ 13 w 99"/>
                <a:gd name="T21" fmla="*/ 58 h 102"/>
                <a:gd name="T22" fmla="*/ 10 w 99"/>
                <a:gd name="T23" fmla="*/ 57 h 102"/>
                <a:gd name="T24" fmla="*/ 6 w 99"/>
                <a:gd name="T25" fmla="*/ 42 h 102"/>
                <a:gd name="T26" fmla="*/ 0 w 99"/>
                <a:gd name="T27" fmla="*/ 27 h 102"/>
                <a:gd name="T28" fmla="*/ 1 w 99"/>
                <a:gd name="T29" fmla="*/ 24 h 102"/>
                <a:gd name="T30" fmla="*/ 12 w 99"/>
                <a:gd name="T31" fmla="*/ 31 h 102"/>
                <a:gd name="T32" fmla="*/ 67 w 99"/>
                <a:gd name="T33" fmla="*/ 12 h 102"/>
                <a:gd name="T34" fmla="*/ 71 w 99"/>
                <a:gd name="T35" fmla="*/ 1 h 102"/>
                <a:gd name="T36" fmla="*/ 74 w 99"/>
                <a:gd name="T37" fmla="*/ 2 h 102"/>
                <a:gd name="T38" fmla="*/ 78 w 99"/>
                <a:gd name="T39" fmla="*/ 17 h 102"/>
                <a:gd name="T40" fmla="*/ 84 w 99"/>
                <a:gd name="T41" fmla="*/ 32 h 102"/>
                <a:gd name="T42" fmla="*/ 83 w 99"/>
                <a:gd name="T43" fmla="*/ 35 h 102"/>
                <a:gd name="T44" fmla="*/ 72 w 99"/>
                <a:gd name="T45" fmla="*/ 28 h 102"/>
                <a:gd name="T46" fmla="*/ 44 w 99"/>
                <a:gd name="T47" fmla="*/ 38 h 102"/>
                <a:gd name="T48" fmla="*/ 54 w 99"/>
                <a:gd name="T49" fmla="*/ 66 h 102"/>
                <a:gd name="T50" fmla="*/ 82 w 99"/>
                <a:gd name="T51" fmla="*/ 56 h 102"/>
                <a:gd name="T52" fmla="*/ 86 w 99"/>
                <a:gd name="T53" fmla="*/ 44 h 102"/>
                <a:gd name="T54" fmla="*/ 88 w 99"/>
                <a:gd name="T55" fmla="*/ 46 h 102"/>
                <a:gd name="T56" fmla="*/ 93 w 99"/>
                <a:gd name="T57" fmla="*/ 61 h 102"/>
                <a:gd name="T58" fmla="*/ 98 w 99"/>
                <a:gd name="T59" fmla="*/ 76 h 102"/>
                <a:gd name="T60" fmla="*/ 98 w 99"/>
                <a:gd name="T61" fmla="*/ 79 h 102"/>
                <a:gd name="T62" fmla="*/ 87 w 99"/>
                <a:gd name="T63" fmla="*/ 72 h 102"/>
                <a:gd name="T64" fmla="*/ 32 w 99"/>
                <a:gd name="T65" fmla="*/ 9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2">
                  <a:moveTo>
                    <a:pt x="32" y="90"/>
                  </a:moveTo>
                  <a:cubicBezTo>
                    <a:pt x="23" y="93"/>
                    <a:pt x="30" y="101"/>
                    <a:pt x="27" y="102"/>
                  </a:cubicBezTo>
                  <a:cubicBezTo>
                    <a:pt x="26" y="102"/>
                    <a:pt x="26" y="102"/>
                    <a:pt x="25" y="101"/>
                  </a:cubicBezTo>
                  <a:cubicBezTo>
                    <a:pt x="23" y="95"/>
                    <a:pt x="22" y="90"/>
                    <a:pt x="20" y="86"/>
                  </a:cubicBezTo>
                  <a:cubicBezTo>
                    <a:pt x="19" y="81"/>
                    <a:pt x="17" y="76"/>
                    <a:pt x="15" y="71"/>
                  </a:cubicBezTo>
                  <a:cubicBezTo>
                    <a:pt x="15" y="69"/>
                    <a:pt x="15" y="68"/>
                    <a:pt x="16" y="68"/>
                  </a:cubicBezTo>
                  <a:cubicBezTo>
                    <a:pt x="19" y="67"/>
                    <a:pt x="18" y="78"/>
                    <a:pt x="26" y="75"/>
                  </a:cubicBezTo>
                  <a:cubicBezTo>
                    <a:pt x="51" y="67"/>
                    <a:pt x="51" y="67"/>
                    <a:pt x="51" y="67"/>
                  </a:cubicBezTo>
                  <a:cubicBezTo>
                    <a:pt x="42" y="38"/>
                    <a:pt x="42" y="38"/>
                    <a:pt x="42" y="38"/>
                  </a:cubicBezTo>
                  <a:cubicBezTo>
                    <a:pt x="17" y="47"/>
                    <a:pt x="17" y="47"/>
                    <a:pt x="17" y="47"/>
                  </a:cubicBezTo>
                  <a:cubicBezTo>
                    <a:pt x="8" y="50"/>
                    <a:pt x="16" y="57"/>
                    <a:pt x="13" y="58"/>
                  </a:cubicBezTo>
                  <a:cubicBezTo>
                    <a:pt x="12" y="59"/>
                    <a:pt x="11" y="58"/>
                    <a:pt x="10" y="57"/>
                  </a:cubicBezTo>
                  <a:cubicBezTo>
                    <a:pt x="9" y="51"/>
                    <a:pt x="7" y="46"/>
                    <a:pt x="6" y="42"/>
                  </a:cubicBezTo>
                  <a:cubicBezTo>
                    <a:pt x="4" y="37"/>
                    <a:pt x="2" y="32"/>
                    <a:pt x="0" y="27"/>
                  </a:cubicBezTo>
                  <a:cubicBezTo>
                    <a:pt x="0" y="25"/>
                    <a:pt x="0" y="25"/>
                    <a:pt x="1" y="24"/>
                  </a:cubicBezTo>
                  <a:cubicBezTo>
                    <a:pt x="4" y="23"/>
                    <a:pt x="3" y="34"/>
                    <a:pt x="12" y="31"/>
                  </a:cubicBezTo>
                  <a:cubicBezTo>
                    <a:pt x="67" y="12"/>
                    <a:pt x="67" y="12"/>
                    <a:pt x="67" y="12"/>
                  </a:cubicBezTo>
                  <a:cubicBezTo>
                    <a:pt x="76" y="9"/>
                    <a:pt x="68" y="2"/>
                    <a:pt x="71" y="1"/>
                  </a:cubicBezTo>
                  <a:cubicBezTo>
                    <a:pt x="72" y="0"/>
                    <a:pt x="73" y="1"/>
                    <a:pt x="74" y="2"/>
                  </a:cubicBezTo>
                  <a:cubicBezTo>
                    <a:pt x="75" y="8"/>
                    <a:pt x="77" y="13"/>
                    <a:pt x="78" y="17"/>
                  </a:cubicBezTo>
                  <a:cubicBezTo>
                    <a:pt x="80" y="22"/>
                    <a:pt x="82" y="27"/>
                    <a:pt x="84" y="32"/>
                  </a:cubicBezTo>
                  <a:cubicBezTo>
                    <a:pt x="84" y="34"/>
                    <a:pt x="84" y="34"/>
                    <a:pt x="83" y="35"/>
                  </a:cubicBezTo>
                  <a:cubicBezTo>
                    <a:pt x="80" y="36"/>
                    <a:pt x="81" y="25"/>
                    <a:pt x="72" y="28"/>
                  </a:cubicBezTo>
                  <a:cubicBezTo>
                    <a:pt x="44" y="38"/>
                    <a:pt x="44" y="38"/>
                    <a:pt x="44" y="38"/>
                  </a:cubicBezTo>
                  <a:cubicBezTo>
                    <a:pt x="54" y="66"/>
                    <a:pt x="54" y="66"/>
                    <a:pt x="54" y="66"/>
                  </a:cubicBezTo>
                  <a:cubicBezTo>
                    <a:pt x="82" y="56"/>
                    <a:pt x="82" y="56"/>
                    <a:pt x="82" y="56"/>
                  </a:cubicBezTo>
                  <a:cubicBezTo>
                    <a:pt x="90" y="53"/>
                    <a:pt x="83" y="45"/>
                    <a:pt x="86" y="44"/>
                  </a:cubicBezTo>
                  <a:cubicBezTo>
                    <a:pt x="87" y="44"/>
                    <a:pt x="88" y="44"/>
                    <a:pt x="88" y="46"/>
                  </a:cubicBezTo>
                  <a:cubicBezTo>
                    <a:pt x="90" y="52"/>
                    <a:pt x="92" y="57"/>
                    <a:pt x="93" y="61"/>
                  </a:cubicBezTo>
                  <a:cubicBezTo>
                    <a:pt x="95" y="65"/>
                    <a:pt x="97" y="70"/>
                    <a:pt x="98" y="76"/>
                  </a:cubicBezTo>
                  <a:cubicBezTo>
                    <a:pt x="99" y="78"/>
                    <a:pt x="99" y="78"/>
                    <a:pt x="98" y="79"/>
                  </a:cubicBezTo>
                  <a:cubicBezTo>
                    <a:pt x="95" y="80"/>
                    <a:pt x="96" y="69"/>
                    <a:pt x="87" y="72"/>
                  </a:cubicBezTo>
                  <a:lnTo>
                    <a:pt x="32" y="90"/>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21" name="Freeform 17"/>
            <p:cNvSpPr/>
            <p:nvPr/>
          </p:nvSpPr>
          <p:spPr bwMode="auto">
            <a:xfrm>
              <a:off x="2260502" y="2252947"/>
              <a:ext cx="456263" cy="403432"/>
            </a:xfrm>
            <a:custGeom>
              <a:avLst/>
              <a:gdLst>
                <a:gd name="T0" fmla="*/ 12 w 80"/>
                <a:gd name="T1" fmla="*/ 61 h 71"/>
                <a:gd name="T2" fmla="*/ 4 w 80"/>
                <a:gd name="T3" fmla="*/ 71 h 71"/>
                <a:gd name="T4" fmla="*/ 3 w 80"/>
                <a:gd name="T5" fmla="*/ 69 h 71"/>
                <a:gd name="T6" fmla="*/ 2 w 80"/>
                <a:gd name="T7" fmla="*/ 53 h 71"/>
                <a:gd name="T8" fmla="*/ 0 w 80"/>
                <a:gd name="T9" fmla="*/ 12 h 71"/>
                <a:gd name="T10" fmla="*/ 21 w 80"/>
                <a:gd name="T11" fmla="*/ 6 h 71"/>
                <a:gd name="T12" fmla="*/ 24 w 80"/>
                <a:gd name="T13" fmla="*/ 5 h 71"/>
                <a:gd name="T14" fmla="*/ 25 w 80"/>
                <a:gd name="T15" fmla="*/ 6 h 71"/>
                <a:gd name="T16" fmla="*/ 16 w 80"/>
                <a:gd name="T17" fmla="*/ 12 h 71"/>
                <a:gd name="T18" fmla="*/ 4 w 80"/>
                <a:gd name="T19" fmla="*/ 39 h 71"/>
                <a:gd name="T20" fmla="*/ 4 w 80"/>
                <a:gd name="T21" fmla="*/ 45 h 71"/>
                <a:gd name="T22" fmla="*/ 37 w 80"/>
                <a:gd name="T23" fmla="*/ 43 h 71"/>
                <a:gd name="T24" fmla="*/ 37 w 80"/>
                <a:gd name="T25" fmla="*/ 40 h 71"/>
                <a:gd name="T26" fmla="*/ 22 w 80"/>
                <a:gd name="T27" fmla="*/ 27 h 71"/>
                <a:gd name="T28" fmla="*/ 19 w 80"/>
                <a:gd name="T29" fmla="*/ 25 h 71"/>
                <a:gd name="T30" fmla="*/ 21 w 80"/>
                <a:gd name="T31" fmla="*/ 24 h 71"/>
                <a:gd name="T32" fmla="*/ 55 w 80"/>
                <a:gd name="T33" fmla="*/ 22 h 71"/>
                <a:gd name="T34" fmla="*/ 57 w 80"/>
                <a:gd name="T35" fmla="*/ 24 h 71"/>
                <a:gd name="T36" fmla="*/ 54 w 80"/>
                <a:gd name="T37" fmla="*/ 25 h 71"/>
                <a:gd name="T38" fmla="*/ 39 w 80"/>
                <a:gd name="T39" fmla="*/ 40 h 71"/>
                <a:gd name="T40" fmla="*/ 40 w 80"/>
                <a:gd name="T41" fmla="*/ 43 h 71"/>
                <a:gd name="T42" fmla="*/ 68 w 80"/>
                <a:gd name="T43" fmla="*/ 42 h 71"/>
                <a:gd name="T44" fmla="*/ 76 w 80"/>
                <a:gd name="T45" fmla="*/ 32 h 71"/>
                <a:gd name="T46" fmla="*/ 50 w 80"/>
                <a:gd name="T47" fmla="*/ 2 h 71"/>
                <a:gd name="T48" fmla="*/ 47 w 80"/>
                <a:gd name="T49" fmla="*/ 1 h 71"/>
                <a:gd name="T50" fmla="*/ 48 w 80"/>
                <a:gd name="T51" fmla="*/ 0 h 71"/>
                <a:gd name="T52" fmla="*/ 52 w 80"/>
                <a:gd name="T53" fmla="*/ 0 h 71"/>
                <a:gd name="T54" fmla="*/ 77 w 80"/>
                <a:gd name="T55" fmla="*/ 4 h 71"/>
                <a:gd name="T56" fmla="*/ 79 w 80"/>
                <a:gd name="T57" fmla="*/ 49 h 71"/>
                <a:gd name="T58" fmla="*/ 80 w 80"/>
                <a:gd name="T59" fmla="*/ 65 h 71"/>
                <a:gd name="T60" fmla="*/ 78 w 80"/>
                <a:gd name="T61" fmla="*/ 67 h 71"/>
                <a:gd name="T62" fmla="*/ 70 w 80"/>
                <a:gd name="T63" fmla="*/ 58 h 71"/>
                <a:gd name="T64" fmla="*/ 12 w 80"/>
                <a:gd name="T65"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 h="71">
                  <a:moveTo>
                    <a:pt x="12" y="61"/>
                  </a:moveTo>
                  <a:cubicBezTo>
                    <a:pt x="3" y="61"/>
                    <a:pt x="8" y="71"/>
                    <a:pt x="4" y="71"/>
                  </a:cubicBezTo>
                  <a:cubicBezTo>
                    <a:pt x="3" y="71"/>
                    <a:pt x="3" y="71"/>
                    <a:pt x="3" y="69"/>
                  </a:cubicBezTo>
                  <a:cubicBezTo>
                    <a:pt x="2" y="63"/>
                    <a:pt x="2" y="58"/>
                    <a:pt x="2" y="53"/>
                  </a:cubicBezTo>
                  <a:cubicBezTo>
                    <a:pt x="2" y="39"/>
                    <a:pt x="1" y="26"/>
                    <a:pt x="0" y="12"/>
                  </a:cubicBezTo>
                  <a:cubicBezTo>
                    <a:pt x="21" y="6"/>
                    <a:pt x="21" y="6"/>
                    <a:pt x="21" y="6"/>
                  </a:cubicBezTo>
                  <a:cubicBezTo>
                    <a:pt x="23" y="5"/>
                    <a:pt x="24" y="5"/>
                    <a:pt x="24" y="5"/>
                  </a:cubicBezTo>
                  <a:cubicBezTo>
                    <a:pt x="25" y="5"/>
                    <a:pt x="25" y="5"/>
                    <a:pt x="25" y="6"/>
                  </a:cubicBezTo>
                  <a:cubicBezTo>
                    <a:pt x="25" y="7"/>
                    <a:pt x="23" y="7"/>
                    <a:pt x="16" y="12"/>
                  </a:cubicBezTo>
                  <a:cubicBezTo>
                    <a:pt x="8" y="17"/>
                    <a:pt x="3" y="25"/>
                    <a:pt x="4" y="39"/>
                  </a:cubicBezTo>
                  <a:cubicBezTo>
                    <a:pt x="4" y="45"/>
                    <a:pt x="4" y="45"/>
                    <a:pt x="4" y="45"/>
                  </a:cubicBezTo>
                  <a:cubicBezTo>
                    <a:pt x="37" y="43"/>
                    <a:pt x="37" y="43"/>
                    <a:pt x="37" y="43"/>
                  </a:cubicBezTo>
                  <a:cubicBezTo>
                    <a:pt x="37" y="40"/>
                    <a:pt x="37" y="40"/>
                    <a:pt x="37" y="40"/>
                  </a:cubicBezTo>
                  <a:cubicBezTo>
                    <a:pt x="36" y="32"/>
                    <a:pt x="30" y="27"/>
                    <a:pt x="22" y="27"/>
                  </a:cubicBezTo>
                  <a:cubicBezTo>
                    <a:pt x="20" y="27"/>
                    <a:pt x="19" y="27"/>
                    <a:pt x="19" y="25"/>
                  </a:cubicBezTo>
                  <a:cubicBezTo>
                    <a:pt x="19" y="25"/>
                    <a:pt x="20" y="24"/>
                    <a:pt x="21" y="24"/>
                  </a:cubicBezTo>
                  <a:cubicBezTo>
                    <a:pt x="55" y="22"/>
                    <a:pt x="55" y="22"/>
                    <a:pt x="55" y="22"/>
                  </a:cubicBezTo>
                  <a:cubicBezTo>
                    <a:pt x="56" y="22"/>
                    <a:pt x="57" y="23"/>
                    <a:pt x="57" y="24"/>
                  </a:cubicBezTo>
                  <a:cubicBezTo>
                    <a:pt x="57" y="25"/>
                    <a:pt x="56" y="25"/>
                    <a:pt x="54" y="25"/>
                  </a:cubicBezTo>
                  <a:cubicBezTo>
                    <a:pt x="44" y="26"/>
                    <a:pt x="39" y="32"/>
                    <a:pt x="39" y="40"/>
                  </a:cubicBezTo>
                  <a:cubicBezTo>
                    <a:pt x="40" y="43"/>
                    <a:pt x="40" y="43"/>
                    <a:pt x="40" y="43"/>
                  </a:cubicBezTo>
                  <a:cubicBezTo>
                    <a:pt x="68" y="42"/>
                    <a:pt x="68" y="42"/>
                    <a:pt x="68" y="42"/>
                  </a:cubicBezTo>
                  <a:cubicBezTo>
                    <a:pt x="73" y="41"/>
                    <a:pt x="76" y="39"/>
                    <a:pt x="76" y="32"/>
                  </a:cubicBezTo>
                  <a:cubicBezTo>
                    <a:pt x="75" y="14"/>
                    <a:pt x="62" y="5"/>
                    <a:pt x="50" y="2"/>
                  </a:cubicBezTo>
                  <a:cubicBezTo>
                    <a:pt x="48" y="2"/>
                    <a:pt x="47" y="2"/>
                    <a:pt x="47" y="1"/>
                  </a:cubicBezTo>
                  <a:cubicBezTo>
                    <a:pt x="47" y="0"/>
                    <a:pt x="48" y="0"/>
                    <a:pt x="48" y="0"/>
                  </a:cubicBezTo>
                  <a:cubicBezTo>
                    <a:pt x="49" y="0"/>
                    <a:pt x="50" y="0"/>
                    <a:pt x="52" y="0"/>
                  </a:cubicBezTo>
                  <a:cubicBezTo>
                    <a:pt x="77" y="4"/>
                    <a:pt x="77" y="4"/>
                    <a:pt x="77" y="4"/>
                  </a:cubicBezTo>
                  <a:cubicBezTo>
                    <a:pt x="77" y="19"/>
                    <a:pt x="78" y="34"/>
                    <a:pt x="79" y="49"/>
                  </a:cubicBezTo>
                  <a:cubicBezTo>
                    <a:pt x="79" y="54"/>
                    <a:pt x="80" y="59"/>
                    <a:pt x="80" y="65"/>
                  </a:cubicBezTo>
                  <a:cubicBezTo>
                    <a:pt x="80" y="67"/>
                    <a:pt x="79" y="67"/>
                    <a:pt x="78" y="67"/>
                  </a:cubicBezTo>
                  <a:cubicBezTo>
                    <a:pt x="75" y="68"/>
                    <a:pt x="79" y="58"/>
                    <a:pt x="70" y="58"/>
                  </a:cubicBezTo>
                  <a:lnTo>
                    <a:pt x="12" y="61"/>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22" name="Freeform 18"/>
            <p:cNvSpPr/>
            <p:nvPr/>
          </p:nvSpPr>
          <p:spPr bwMode="auto">
            <a:xfrm>
              <a:off x="2267706" y="1621384"/>
              <a:ext cx="528304" cy="552318"/>
            </a:xfrm>
            <a:custGeom>
              <a:avLst/>
              <a:gdLst>
                <a:gd name="T0" fmla="*/ 62 w 93"/>
                <a:gd name="T1" fmla="*/ 78 h 97"/>
                <a:gd name="T2" fmla="*/ 77 w 93"/>
                <a:gd name="T3" fmla="*/ 74 h 97"/>
                <a:gd name="T4" fmla="*/ 81 w 93"/>
                <a:gd name="T5" fmla="*/ 69 h 97"/>
                <a:gd name="T6" fmla="*/ 81 w 93"/>
                <a:gd name="T7" fmla="*/ 70 h 97"/>
                <a:gd name="T8" fmla="*/ 79 w 93"/>
                <a:gd name="T9" fmla="*/ 83 h 97"/>
                <a:gd name="T10" fmla="*/ 76 w 93"/>
                <a:gd name="T11" fmla="*/ 96 h 97"/>
                <a:gd name="T12" fmla="*/ 74 w 93"/>
                <a:gd name="T13" fmla="*/ 97 h 97"/>
                <a:gd name="T14" fmla="*/ 74 w 93"/>
                <a:gd name="T15" fmla="*/ 90 h 97"/>
                <a:gd name="T16" fmla="*/ 61 w 93"/>
                <a:gd name="T17" fmla="*/ 80 h 97"/>
                <a:gd name="T18" fmla="*/ 13 w 93"/>
                <a:gd name="T19" fmla="*/ 70 h 97"/>
                <a:gd name="T20" fmla="*/ 3 w 93"/>
                <a:gd name="T21" fmla="*/ 79 h 97"/>
                <a:gd name="T22" fmla="*/ 1 w 93"/>
                <a:gd name="T23" fmla="*/ 81 h 97"/>
                <a:gd name="T24" fmla="*/ 1 w 93"/>
                <a:gd name="T25" fmla="*/ 79 h 97"/>
                <a:gd name="T26" fmla="*/ 3 w 93"/>
                <a:gd name="T27" fmla="*/ 67 h 97"/>
                <a:gd name="T28" fmla="*/ 6 w 93"/>
                <a:gd name="T29" fmla="*/ 55 h 97"/>
                <a:gd name="T30" fmla="*/ 64 w 93"/>
                <a:gd name="T31" fmla="*/ 26 h 97"/>
                <a:gd name="T32" fmla="*/ 65 w 93"/>
                <a:gd name="T33" fmla="*/ 26 h 97"/>
                <a:gd name="T34" fmla="*/ 32 w 93"/>
                <a:gd name="T35" fmla="*/ 19 h 97"/>
                <a:gd name="T36" fmla="*/ 16 w 93"/>
                <a:gd name="T37" fmla="*/ 23 h 97"/>
                <a:gd name="T38" fmla="*/ 13 w 93"/>
                <a:gd name="T39" fmla="*/ 28 h 97"/>
                <a:gd name="T40" fmla="*/ 12 w 93"/>
                <a:gd name="T41" fmla="*/ 26 h 97"/>
                <a:gd name="T42" fmla="*/ 15 w 93"/>
                <a:gd name="T43" fmla="*/ 14 h 97"/>
                <a:gd name="T44" fmla="*/ 18 w 93"/>
                <a:gd name="T45" fmla="*/ 1 h 97"/>
                <a:gd name="T46" fmla="*/ 19 w 93"/>
                <a:gd name="T47" fmla="*/ 0 h 97"/>
                <a:gd name="T48" fmla="*/ 20 w 93"/>
                <a:gd name="T49" fmla="*/ 6 h 97"/>
                <a:gd name="T50" fmla="*/ 32 w 93"/>
                <a:gd name="T51" fmla="*/ 16 h 97"/>
                <a:gd name="T52" fmla="*/ 89 w 93"/>
                <a:gd name="T53" fmla="*/ 29 h 97"/>
                <a:gd name="T54" fmla="*/ 93 w 93"/>
                <a:gd name="T55" fmla="*/ 31 h 97"/>
                <a:gd name="T56" fmla="*/ 90 w 93"/>
                <a:gd name="T57" fmla="*/ 33 h 97"/>
                <a:gd name="T58" fmla="*/ 17 w 93"/>
                <a:gd name="T59" fmla="*/ 68 h 97"/>
                <a:gd name="T60" fmla="*/ 17 w 93"/>
                <a:gd name="T61" fmla="*/ 68 h 97"/>
                <a:gd name="T62" fmla="*/ 62 w 93"/>
                <a:gd name="T63"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 h="97">
                  <a:moveTo>
                    <a:pt x="62" y="78"/>
                  </a:moveTo>
                  <a:cubicBezTo>
                    <a:pt x="71" y="80"/>
                    <a:pt x="75" y="77"/>
                    <a:pt x="77" y="74"/>
                  </a:cubicBezTo>
                  <a:cubicBezTo>
                    <a:pt x="79" y="71"/>
                    <a:pt x="79" y="68"/>
                    <a:pt x="81" y="69"/>
                  </a:cubicBezTo>
                  <a:cubicBezTo>
                    <a:pt x="81" y="69"/>
                    <a:pt x="82" y="69"/>
                    <a:pt x="81" y="70"/>
                  </a:cubicBezTo>
                  <a:cubicBezTo>
                    <a:pt x="81" y="74"/>
                    <a:pt x="79" y="78"/>
                    <a:pt x="79" y="83"/>
                  </a:cubicBezTo>
                  <a:cubicBezTo>
                    <a:pt x="78" y="87"/>
                    <a:pt x="77" y="92"/>
                    <a:pt x="76" y="96"/>
                  </a:cubicBezTo>
                  <a:cubicBezTo>
                    <a:pt x="76" y="97"/>
                    <a:pt x="75" y="97"/>
                    <a:pt x="74" y="97"/>
                  </a:cubicBezTo>
                  <a:cubicBezTo>
                    <a:pt x="73" y="96"/>
                    <a:pt x="74" y="94"/>
                    <a:pt x="74" y="90"/>
                  </a:cubicBezTo>
                  <a:cubicBezTo>
                    <a:pt x="73" y="87"/>
                    <a:pt x="70" y="82"/>
                    <a:pt x="61" y="80"/>
                  </a:cubicBezTo>
                  <a:cubicBezTo>
                    <a:pt x="13" y="70"/>
                    <a:pt x="13" y="70"/>
                    <a:pt x="13" y="70"/>
                  </a:cubicBezTo>
                  <a:cubicBezTo>
                    <a:pt x="7" y="72"/>
                    <a:pt x="5" y="75"/>
                    <a:pt x="3" y="79"/>
                  </a:cubicBezTo>
                  <a:cubicBezTo>
                    <a:pt x="3" y="80"/>
                    <a:pt x="3" y="81"/>
                    <a:pt x="1" y="81"/>
                  </a:cubicBezTo>
                  <a:cubicBezTo>
                    <a:pt x="1" y="81"/>
                    <a:pt x="0" y="80"/>
                    <a:pt x="1" y="79"/>
                  </a:cubicBezTo>
                  <a:cubicBezTo>
                    <a:pt x="1" y="75"/>
                    <a:pt x="2" y="71"/>
                    <a:pt x="3" y="67"/>
                  </a:cubicBezTo>
                  <a:cubicBezTo>
                    <a:pt x="6" y="55"/>
                    <a:pt x="6" y="55"/>
                    <a:pt x="6" y="55"/>
                  </a:cubicBezTo>
                  <a:cubicBezTo>
                    <a:pt x="64" y="26"/>
                    <a:pt x="64" y="26"/>
                    <a:pt x="64" y="26"/>
                  </a:cubicBezTo>
                  <a:cubicBezTo>
                    <a:pt x="65" y="26"/>
                    <a:pt x="65" y="26"/>
                    <a:pt x="65" y="26"/>
                  </a:cubicBezTo>
                  <a:cubicBezTo>
                    <a:pt x="32" y="19"/>
                    <a:pt x="32" y="19"/>
                    <a:pt x="32" y="19"/>
                  </a:cubicBezTo>
                  <a:cubicBezTo>
                    <a:pt x="23" y="17"/>
                    <a:pt x="19" y="20"/>
                    <a:pt x="16" y="23"/>
                  </a:cubicBezTo>
                  <a:cubicBezTo>
                    <a:pt x="14" y="25"/>
                    <a:pt x="15" y="29"/>
                    <a:pt x="13" y="28"/>
                  </a:cubicBezTo>
                  <a:cubicBezTo>
                    <a:pt x="12" y="28"/>
                    <a:pt x="12" y="28"/>
                    <a:pt x="12" y="26"/>
                  </a:cubicBezTo>
                  <a:cubicBezTo>
                    <a:pt x="13" y="23"/>
                    <a:pt x="14" y="18"/>
                    <a:pt x="15" y="14"/>
                  </a:cubicBezTo>
                  <a:cubicBezTo>
                    <a:pt x="16" y="9"/>
                    <a:pt x="17" y="5"/>
                    <a:pt x="18" y="1"/>
                  </a:cubicBezTo>
                  <a:cubicBezTo>
                    <a:pt x="18" y="0"/>
                    <a:pt x="19" y="0"/>
                    <a:pt x="19" y="0"/>
                  </a:cubicBezTo>
                  <a:cubicBezTo>
                    <a:pt x="21" y="0"/>
                    <a:pt x="19" y="3"/>
                    <a:pt x="20" y="6"/>
                  </a:cubicBezTo>
                  <a:cubicBezTo>
                    <a:pt x="21" y="10"/>
                    <a:pt x="24" y="14"/>
                    <a:pt x="32" y="16"/>
                  </a:cubicBezTo>
                  <a:cubicBezTo>
                    <a:pt x="89" y="29"/>
                    <a:pt x="89" y="29"/>
                    <a:pt x="89" y="29"/>
                  </a:cubicBezTo>
                  <a:cubicBezTo>
                    <a:pt x="91" y="29"/>
                    <a:pt x="93" y="30"/>
                    <a:pt x="93" y="31"/>
                  </a:cubicBezTo>
                  <a:cubicBezTo>
                    <a:pt x="93" y="31"/>
                    <a:pt x="91" y="32"/>
                    <a:pt x="90" y="33"/>
                  </a:cubicBezTo>
                  <a:cubicBezTo>
                    <a:pt x="17" y="68"/>
                    <a:pt x="17" y="68"/>
                    <a:pt x="17" y="68"/>
                  </a:cubicBezTo>
                  <a:cubicBezTo>
                    <a:pt x="17" y="68"/>
                    <a:pt x="17" y="68"/>
                    <a:pt x="17" y="68"/>
                  </a:cubicBezTo>
                  <a:lnTo>
                    <a:pt x="62" y="78"/>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23" name="Freeform 19"/>
            <p:cNvSpPr/>
            <p:nvPr/>
          </p:nvSpPr>
          <p:spPr bwMode="auto">
            <a:xfrm>
              <a:off x="2431000" y="1213150"/>
              <a:ext cx="506692" cy="504290"/>
            </a:xfrm>
            <a:custGeom>
              <a:avLst/>
              <a:gdLst>
                <a:gd name="T0" fmla="*/ 75 w 89"/>
                <a:gd name="T1" fmla="*/ 62 h 89"/>
                <a:gd name="T2" fmla="*/ 74 w 89"/>
                <a:gd name="T3" fmla="*/ 33 h 89"/>
                <a:gd name="T4" fmla="*/ 64 w 89"/>
                <a:gd name="T5" fmla="*/ 21 h 89"/>
                <a:gd name="T6" fmla="*/ 66 w 89"/>
                <a:gd name="T7" fmla="*/ 21 h 89"/>
                <a:gd name="T8" fmla="*/ 70 w 89"/>
                <a:gd name="T9" fmla="*/ 23 h 89"/>
                <a:gd name="T10" fmla="*/ 89 w 89"/>
                <a:gd name="T11" fmla="*/ 38 h 89"/>
                <a:gd name="T12" fmla="*/ 77 w 89"/>
                <a:gd name="T13" fmla="*/ 62 h 89"/>
                <a:gd name="T14" fmla="*/ 66 w 89"/>
                <a:gd name="T15" fmla="*/ 88 h 89"/>
                <a:gd name="T16" fmla="*/ 64 w 89"/>
                <a:gd name="T17" fmla="*/ 89 h 89"/>
                <a:gd name="T18" fmla="*/ 62 w 89"/>
                <a:gd name="T19" fmla="*/ 86 h 89"/>
                <a:gd name="T20" fmla="*/ 16 w 89"/>
                <a:gd name="T21" fmla="*/ 18 h 89"/>
                <a:gd name="T22" fmla="*/ 13 w 89"/>
                <a:gd name="T23" fmla="*/ 24 h 89"/>
                <a:gd name="T24" fmla="*/ 14 w 89"/>
                <a:gd name="T25" fmla="*/ 53 h 89"/>
                <a:gd name="T26" fmla="*/ 21 w 89"/>
                <a:gd name="T27" fmla="*/ 62 h 89"/>
                <a:gd name="T28" fmla="*/ 19 w 89"/>
                <a:gd name="T29" fmla="*/ 63 h 89"/>
                <a:gd name="T30" fmla="*/ 17 w 89"/>
                <a:gd name="T31" fmla="*/ 61 h 89"/>
                <a:gd name="T32" fmla="*/ 0 w 89"/>
                <a:gd name="T33" fmla="*/ 47 h 89"/>
                <a:gd name="T34" fmla="*/ 11 w 89"/>
                <a:gd name="T35" fmla="*/ 24 h 89"/>
                <a:gd name="T36" fmla="*/ 21 w 89"/>
                <a:gd name="T37" fmla="*/ 1 h 89"/>
                <a:gd name="T38" fmla="*/ 23 w 89"/>
                <a:gd name="T39" fmla="*/ 0 h 89"/>
                <a:gd name="T40" fmla="*/ 25 w 89"/>
                <a:gd name="T41" fmla="*/ 3 h 89"/>
                <a:gd name="T42" fmla="*/ 71 w 89"/>
                <a:gd name="T43" fmla="*/ 70 h 89"/>
                <a:gd name="T44" fmla="*/ 75 w 89"/>
                <a:gd name="T45"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89">
                  <a:moveTo>
                    <a:pt x="75" y="62"/>
                  </a:moveTo>
                  <a:cubicBezTo>
                    <a:pt x="80" y="50"/>
                    <a:pt x="78" y="40"/>
                    <a:pt x="74" y="33"/>
                  </a:cubicBezTo>
                  <a:cubicBezTo>
                    <a:pt x="70" y="25"/>
                    <a:pt x="64" y="23"/>
                    <a:pt x="64" y="21"/>
                  </a:cubicBezTo>
                  <a:cubicBezTo>
                    <a:pt x="65" y="21"/>
                    <a:pt x="65" y="20"/>
                    <a:pt x="66" y="21"/>
                  </a:cubicBezTo>
                  <a:cubicBezTo>
                    <a:pt x="67" y="21"/>
                    <a:pt x="68" y="22"/>
                    <a:pt x="70" y="23"/>
                  </a:cubicBezTo>
                  <a:cubicBezTo>
                    <a:pt x="89" y="38"/>
                    <a:pt x="89" y="38"/>
                    <a:pt x="89" y="38"/>
                  </a:cubicBezTo>
                  <a:cubicBezTo>
                    <a:pt x="85" y="46"/>
                    <a:pt x="81" y="54"/>
                    <a:pt x="77" y="62"/>
                  </a:cubicBezTo>
                  <a:cubicBezTo>
                    <a:pt x="73" y="71"/>
                    <a:pt x="70" y="79"/>
                    <a:pt x="66" y="88"/>
                  </a:cubicBezTo>
                  <a:cubicBezTo>
                    <a:pt x="65" y="89"/>
                    <a:pt x="65" y="89"/>
                    <a:pt x="64" y="89"/>
                  </a:cubicBezTo>
                  <a:cubicBezTo>
                    <a:pt x="64" y="88"/>
                    <a:pt x="63" y="88"/>
                    <a:pt x="62" y="86"/>
                  </a:cubicBezTo>
                  <a:cubicBezTo>
                    <a:pt x="16" y="18"/>
                    <a:pt x="16" y="18"/>
                    <a:pt x="16" y="18"/>
                  </a:cubicBezTo>
                  <a:cubicBezTo>
                    <a:pt x="13" y="24"/>
                    <a:pt x="13" y="24"/>
                    <a:pt x="13" y="24"/>
                  </a:cubicBezTo>
                  <a:cubicBezTo>
                    <a:pt x="8" y="36"/>
                    <a:pt x="9" y="45"/>
                    <a:pt x="14" y="53"/>
                  </a:cubicBezTo>
                  <a:cubicBezTo>
                    <a:pt x="20" y="61"/>
                    <a:pt x="21" y="61"/>
                    <a:pt x="21" y="62"/>
                  </a:cubicBezTo>
                  <a:cubicBezTo>
                    <a:pt x="20" y="63"/>
                    <a:pt x="20" y="63"/>
                    <a:pt x="19" y="63"/>
                  </a:cubicBezTo>
                  <a:cubicBezTo>
                    <a:pt x="19" y="63"/>
                    <a:pt x="18" y="62"/>
                    <a:pt x="17" y="61"/>
                  </a:cubicBezTo>
                  <a:cubicBezTo>
                    <a:pt x="0" y="47"/>
                    <a:pt x="0" y="47"/>
                    <a:pt x="0" y="47"/>
                  </a:cubicBezTo>
                  <a:cubicBezTo>
                    <a:pt x="3" y="39"/>
                    <a:pt x="7" y="32"/>
                    <a:pt x="11" y="24"/>
                  </a:cubicBezTo>
                  <a:cubicBezTo>
                    <a:pt x="14" y="17"/>
                    <a:pt x="17" y="9"/>
                    <a:pt x="21" y="1"/>
                  </a:cubicBezTo>
                  <a:cubicBezTo>
                    <a:pt x="22" y="0"/>
                    <a:pt x="22" y="0"/>
                    <a:pt x="23" y="0"/>
                  </a:cubicBezTo>
                  <a:cubicBezTo>
                    <a:pt x="23" y="0"/>
                    <a:pt x="24" y="2"/>
                    <a:pt x="25" y="3"/>
                  </a:cubicBezTo>
                  <a:cubicBezTo>
                    <a:pt x="71" y="70"/>
                    <a:pt x="71" y="70"/>
                    <a:pt x="71" y="70"/>
                  </a:cubicBezTo>
                  <a:lnTo>
                    <a:pt x="75" y="62"/>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24" name="Freeform 20"/>
            <p:cNvSpPr/>
            <p:nvPr/>
          </p:nvSpPr>
          <p:spPr bwMode="auto">
            <a:xfrm>
              <a:off x="2625512" y="723267"/>
              <a:ext cx="631564" cy="636366"/>
            </a:xfrm>
            <a:custGeom>
              <a:avLst/>
              <a:gdLst>
                <a:gd name="T0" fmla="*/ 13 w 111"/>
                <a:gd name="T1" fmla="*/ 62 h 112"/>
                <a:gd name="T2" fmla="*/ 1 w 111"/>
                <a:gd name="T3" fmla="*/ 65 h 112"/>
                <a:gd name="T4" fmla="*/ 2 w 111"/>
                <a:gd name="T5" fmla="*/ 62 h 112"/>
                <a:gd name="T6" fmla="*/ 12 w 111"/>
                <a:gd name="T7" fmla="*/ 50 h 112"/>
                <a:gd name="T8" fmla="*/ 21 w 111"/>
                <a:gd name="T9" fmla="*/ 37 h 112"/>
                <a:gd name="T10" fmla="*/ 24 w 111"/>
                <a:gd name="T11" fmla="*/ 36 h 112"/>
                <a:gd name="T12" fmla="*/ 24 w 111"/>
                <a:gd name="T13" fmla="*/ 49 h 112"/>
                <a:gd name="T14" fmla="*/ 44 w 111"/>
                <a:gd name="T15" fmla="*/ 65 h 112"/>
                <a:gd name="T16" fmla="*/ 63 w 111"/>
                <a:gd name="T17" fmla="*/ 42 h 112"/>
                <a:gd name="T18" fmla="*/ 42 w 111"/>
                <a:gd name="T19" fmla="*/ 26 h 112"/>
                <a:gd name="T20" fmla="*/ 30 w 111"/>
                <a:gd name="T21" fmla="*/ 29 h 112"/>
                <a:gd name="T22" fmla="*/ 30 w 111"/>
                <a:gd name="T23" fmla="*/ 26 h 112"/>
                <a:gd name="T24" fmla="*/ 40 w 111"/>
                <a:gd name="T25" fmla="*/ 14 h 112"/>
                <a:gd name="T26" fmla="*/ 50 w 111"/>
                <a:gd name="T27" fmla="*/ 1 h 112"/>
                <a:gd name="T28" fmla="*/ 53 w 111"/>
                <a:gd name="T29" fmla="*/ 0 h 112"/>
                <a:gd name="T30" fmla="*/ 53 w 111"/>
                <a:gd name="T31" fmla="*/ 13 h 112"/>
                <a:gd name="T32" fmla="*/ 98 w 111"/>
                <a:gd name="T33" fmla="*/ 50 h 112"/>
                <a:gd name="T34" fmla="*/ 111 w 111"/>
                <a:gd name="T35" fmla="*/ 47 h 112"/>
                <a:gd name="T36" fmla="*/ 110 w 111"/>
                <a:gd name="T37" fmla="*/ 50 h 112"/>
                <a:gd name="T38" fmla="*/ 100 w 111"/>
                <a:gd name="T39" fmla="*/ 62 h 112"/>
                <a:gd name="T40" fmla="*/ 91 w 111"/>
                <a:gd name="T41" fmla="*/ 74 h 112"/>
                <a:gd name="T42" fmla="*/ 88 w 111"/>
                <a:gd name="T43" fmla="*/ 75 h 112"/>
                <a:gd name="T44" fmla="*/ 88 w 111"/>
                <a:gd name="T45" fmla="*/ 62 h 112"/>
                <a:gd name="T46" fmla="*/ 65 w 111"/>
                <a:gd name="T47" fmla="*/ 44 h 112"/>
                <a:gd name="T48" fmla="*/ 46 w 111"/>
                <a:gd name="T49" fmla="*/ 67 h 112"/>
                <a:gd name="T50" fmla="*/ 69 w 111"/>
                <a:gd name="T51" fmla="*/ 86 h 112"/>
                <a:gd name="T52" fmla="*/ 82 w 111"/>
                <a:gd name="T53" fmla="*/ 83 h 112"/>
                <a:gd name="T54" fmla="*/ 81 w 111"/>
                <a:gd name="T55" fmla="*/ 86 h 112"/>
                <a:gd name="T56" fmla="*/ 71 w 111"/>
                <a:gd name="T57" fmla="*/ 98 h 112"/>
                <a:gd name="T58" fmla="*/ 62 w 111"/>
                <a:gd name="T59" fmla="*/ 110 h 112"/>
                <a:gd name="T60" fmla="*/ 59 w 111"/>
                <a:gd name="T61" fmla="*/ 111 h 112"/>
                <a:gd name="T62" fmla="*/ 59 w 111"/>
                <a:gd name="T63" fmla="*/ 98 h 112"/>
                <a:gd name="T64" fmla="*/ 13 w 111"/>
                <a:gd name="T65" fmla="*/ 6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112">
                  <a:moveTo>
                    <a:pt x="13" y="62"/>
                  </a:moveTo>
                  <a:cubicBezTo>
                    <a:pt x="6" y="56"/>
                    <a:pt x="4" y="67"/>
                    <a:pt x="1" y="65"/>
                  </a:cubicBezTo>
                  <a:cubicBezTo>
                    <a:pt x="1" y="64"/>
                    <a:pt x="0" y="63"/>
                    <a:pt x="2" y="62"/>
                  </a:cubicBezTo>
                  <a:cubicBezTo>
                    <a:pt x="5" y="57"/>
                    <a:pt x="9" y="53"/>
                    <a:pt x="12" y="50"/>
                  </a:cubicBezTo>
                  <a:cubicBezTo>
                    <a:pt x="14" y="46"/>
                    <a:pt x="18" y="42"/>
                    <a:pt x="21" y="37"/>
                  </a:cubicBezTo>
                  <a:cubicBezTo>
                    <a:pt x="22" y="36"/>
                    <a:pt x="23" y="36"/>
                    <a:pt x="24" y="36"/>
                  </a:cubicBezTo>
                  <a:cubicBezTo>
                    <a:pt x="26" y="38"/>
                    <a:pt x="17" y="43"/>
                    <a:pt x="24" y="49"/>
                  </a:cubicBezTo>
                  <a:cubicBezTo>
                    <a:pt x="44" y="65"/>
                    <a:pt x="44" y="65"/>
                    <a:pt x="44" y="65"/>
                  </a:cubicBezTo>
                  <a:cubicBezTo>
                    <a:pt x="63" y="42"/>
                    <a:pt x="63" y="42"/>
                    <a:pt x="63" y="42"/>
                  </a:cubicBezTo>
                  <a:cubicBezTo>
                    <a:pt x="42" y="26"/>
                    <a:pt x="42" y="26"/>
                    <a:pt x="42" y="26"/>
                  </a:cubicBezTo>
                  <a:cubicBezTo>
                    <a:pt x="35" y="20"/>
                    <a:pt x="33" y="31"/>
                    <a:pt x="30" y="29"/>
                  </a:cubicBezTo>
                  <a:cubicBezTo>
                    <a:pt x="29" y="28"/>
                    <a:pt x="29" y="27"/>
                    <a:pt x="30" y="26"/>
                  </a:cubicBezTo>
                  <a:cubicBezTo>
                    <a:pt x="34" y="21"/>
                    <a:pt x="38" y="17"/>
                    <a:pt x="40" y="14"/>
                  </a:cubicBezTo>
                  <a:cubicBezTo>
                    <a:pt x="43" y="10"/>
                    <a:pt x="46" y="6"/>
                    <a:pt x="50" y="1"/>
                  </a:cubicBezTo>
                  <a:cubicBezTo>
                    <a:pt x="51" y="0"/>
                    <a:pt x="52" y="0"/>
                    <a:pt x="53" y="0"/>
                  </a:cubicBezTo>
                  <a:cubicBezTo>
                    <a:pt x="55" y="2"/>
                    <a:pt x="46" y="7"/>
                    <a:pt x="53" y="13"/>
                  </a:cubicBezTo>
                  <a:cubicBezTo>
                    <a:pt x="98" y="50"/>
                    <a:pt x="98" y="50"/>
                    <a:pt x="98" y="50"/>
                  </a:cubicBezTo>
                  <a:cubicBezTo>
                    <a:pt x="105" y="55"/>
                    <a:pt x="108" y="45"/>
                    <a:pt x="111" y="47"/>
                  </a:cubicBezTo>
                  <a:cubicBezTo>
                    <a:pt x="111" y="47"/>
                    <a:pt x="111" y="48"/>
                    <a:pt x="110" y="50"/>
                  </a:cubicBezTo>
                  <a:cubicBezTo>
                    <a:pt x="107" y="54"/>
                    <a:pt x="103" y="58"/>
                    <a:pt x="100" y="62"/>
                  </a:cubicBezTo>
                  <a:cubicBezTo>
                    <a:pt x="97" y="65"/>
                    <a:pt x="94" y="70"/>
                    <a:pt x="91" y="74"/>
                  </a:cubicBezTo>
                  <a:cubicBezTo>
                    <a:pt x="89" y="76"/>
                    <a:pt x="89" y="76"/>
                    <a:pt x="88" y="75"/>
                  </a:cubicBezTo>
                  <a:cubicBezTo>
                    <a:pt x="86" y="73"/>
                    <a:pt x="95" y="68"/>
                    <a:pt x="88" y="62"/>
                  </a:cubicBezTo>
                  <a:cubicBezTo>
                    <a:pt x="65" y="44"/>
                    <a:pt x="65" y="44"/>
                    <a:pt x="65" y="44"/>
                  </a:cubicBezTo>
                  <a:cubicBezTo>
                    <a:pt x="46" y="67"/>
                    <a:pt x="46" y="67"/>
                    <a:pt x="46" y="67"/>
                  </a:cubicBezTo>
                  <a:cubicBezTo>
                    <a:pt x="69" y="86"/>
                    <a:pt x="69" y="86"/>
                    <a:pt x="69" y="86"/>
                  </a:cubicBezTo>
                  <a:cubicBezTo>
                    <a:pt x="77" y="91"/>
                    <a:pt x="79" y="81"/>
                    <a:pt x="82" y="83"/>
                  </a:cubicBezTo>
                  <a:cubicBezTo>
                    <a:pt x="82" y="83"/>
                    <a:pt x="83" y="84"/>
                    <a:pt x="81" y="86"/>
                  </a:cubicBezTo>
                  <a:cubicBezTo>
                    <a:pt x="78" y="90"/>
                    <a:pt x="74" y="94"/>
                    <a:pt x="71" y="98"/>
                  </a:cubicBezTo>
                  <a:cubicBezTo>
                    <a:pt x="69" y="101"/>
                    <a:pt x="65" y="106"/>
                    <a:pt x="62" y="110"/>
                  </a:cubicBezTo>
                  <a:cubicBezTo>
                    <a:pt x="61" y="112"/>
                    <a:pt x="60" y="112"/>
                    <a:pt x="59" y="111"/>
                  </a:cubicBezTo>
                  <a:cubicBezTo>
                    <a:pt x="57" y="109"/>
                    <a:pt x="66" y="104"/>
                    <a:pt x="59" y="98"/>
                  </a:cubicBezTo>
                  <a:lnTo>
                    <a:pt x="13" y="62"/>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25" name="Freeform 21"/>
            <p:cNvSpPr/>
            <p:nvPr/>
          </p:nvSpPr>
          <p:spPr bwMode="auto">
            <a:xfrm>
              <a:off x="3074570" y="387074"/>
              <a:ext cx="547515" cy="552318"/>
            </a:xfrm>
            <a:custGeom>
              <a:avLst/>
              <a:gdLst>
                <a:gd name="T0" fmla="*/ 13 w 96"/>
                <a:gd name="T1" fmla="*/ 36 h 97"/>
                <a:gd name="T2" fmla="*/ 0 w 96"/>
                <a:gd name="T3" fmla="*/ 36 h 97"/>
                <a:gd name="T4" fmla="*/ 1 w 96"/>
                <a:gd name="T5" fmla="*/ 33 h 97"/>
                <a:gd name="T6" fmla="*/ 14 w 96"/>
                <a:gd name="T7" fmla="*/ 24 h 97"/>
                <a:gd name="T8" fmla="*/ 47 w 96"/>
                <a:gd name="T9" fmla="*/ 0 h 97"/>
                <a:gd name="T10" fmla="*/ 64 w 96"/>
                <a:gd name="T11" fmla="*/ 14 h 97"/>
                <a:gd name="T12" fmla="*/ 66 w 96"/>
                <a:gd name="T13" fmla="*/ 16 h 97"/>
                <a:gd name="T14" fmla="*/ 66 w 96"/>
                <a:gd name="T15" fmla="*/ 18 h 97"/>
                <a:gd name="T16" fmla="*/ 56 w 96"/>
                <a:gd name="T17" fmla="*/ 13 h 97"/>
                <a:gd name="T18" fmla="*/ 27 w 96"/>
                <a:gd name="T19" fmla="*/ 18 h 97"/>
                <a:gd name="T20" fmla="*/ 22 w 96"/>
                <a:gd name="T21" fmla="*/ 21 h 97"/>
                <a:gd name="T22" fmla="*/ 41 w 96"/>
                <a:gd name="T23" fmla="*/ 48 h 97"/>
                <a:gd name="T24" fmla="*/ 43 w 96"/>
                <a:gd name="T25" fmla="*/ 46 h 97"/>
                <a:gd name="T26" fmla="*/ 47 w 96"/>
                <a:gd name="T27" fmla="*/ 26 h 97"/>
                <a:gd name="T28" fmla="*/ 46 w 96"/>
                <a:gd name="T29" fmla="*/ 23 h 97"/>
                <a:gd name="T30" fmla="*/ 48 w 96"/>
                <a:gd name="T31" fmla="*/ 24 h 97"/>
                <a:gd name="T32" fmla="*/ 68 w 96"/>
                <a:gd name="T33" fmla="*/ 52 h 97"/>
                <a:gd name="T34" fmla="*/ 68 w 96"/>
                <a:gd name="T35" fmla="*/ 54 h 97"/>
                <a:gd name="T36" fmla="*/ 66 w 96"/>
                <a:gd name="T37" fmla="*/ 53 h 97"/>
                <a:gd name="T38" fmla="*/ 45 w 96"/>
                <a:gd name="T39" fmla="*/ 48 h 97"/>
                <a:gd name="T40" fmla="*/ 43 w 96"/>
                <a:gd name="T41" fmla="*/ 50 h 97"/>
                <a:gd name="T42" fmla="*/ 59 w 96"/>
                <a:gd name="T43" fmla="*/ 73 h 97"/>
                <a:gd name="T44" fmla="*/ 72 w 96"/>
                <a:gd name="T45" fmla="*/ 74 h 97"/>
                <a:gd name="T46" fmla="*/ 83 w 96"/>
                <a:gd name="T47" fmla="*/ 37 h 97"/>
                <a:gd name="T48" fmla="*/ 82 w 96"/>
                <a:gd name="T49" fmla="*/ 33 h 97"/>
                <a:gd name="T50" fmla="*/ 84 w 96"/>
                <a:gd name="T51" fmla="*/ 34 h 97"/>
                <a:gd name="T52" fmla="*/ 85 w 96"/>
                <a:gd name="T53" fmla="*/ 37 h 97"/>
                <a:gd name="T54" fmla="*/ 96 w 96"/>
                <a:gd name="T55" fmla="*/ 60 h 97"/>
                <a:gd name="T56" fmla="*/ 59 w 96"/>
                <a:gd name="T57" fmla="*/ 86 h 97"/>
                <a:gd name="T58" fmla="*/ 46 w 96"/>
                <a:gd name="T59" fmla="*/ 96 h 97"/>
                <a:gd name="T60" fmla="*/ 43 w 96"/>
                <a:gd name="T61" fmla="*/ 96 h 97"/>
                <a:gd name="T62" fmla="*/ 47 w 96"/>
                <a:gd name="T63" fmla="*/ 84 h 97"/>
                <a:gd name="T64" fmla="*/ 13 w 96"/>
                <a:gd name="T65" fmla="*/ 3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97">
                  <a:moveTo>
                    <a:pt x="13" y="36"/>
                  </a:moveTo>
                  <a:cubicBezTo>
                    <a:pt x="7" y="29"/>
                    <a:pt x="2" y="38"/>
                    <a:pt x="0" y="36"/>
                  </a:cubicBezTo>
                  <a:cubicBezTo>
                    <a:pt x="0" y="35"/>
                    <a:pt x="0" y="34"/>
                    <a:pt x="1" y="33"/>
                  </a:cubicBezTo>
                  <a:cubicBezTo>
                    <a:pt x="6" y="30"/>
                    <a:pt x="10" y="27"/>
                    <a:pt x="14" y="24"/>
                  </a:cubicBezTo>
                  <a:cubicBezTo>
                    <a:pt x="25" y="16"/>
                    <a:pt x="36" y="8"/>
                    <a:pt x="47" y="0"/>
                  </a:cubicBezTo>
                  <a:cubicBezTo>
                    <a:pt x="64" y="14"/>
                    <a:pt x="64" y="14"/>
                    <a:pt x="64" y="14"/>
                  </a:cubicBezTo>
                  <a:cubicBezTo>
                    <a:pt x="66" y="16"/>
                    <a:pt x="66" y="16"/>
                    <a:pt x="66" y="16"/>
                  </a:cubicBezTo>
                  <a:cubicBezTo>
                    <a:pt x="67" y="17"/>
                    <a:pt x="67" y="17"/>
                    <a:pt x="66" y="18"/>
                  </a:cubicBezTo>
                  <a:cubicBezTo>
                    <a:pt x="65" y="18"/>
                    <a:pt x="64" y="17"/>
                    <a:pt x="56" y="13"/>
                  </a:cubicBezTo>
                  <a:cubicBezTo>
                    <a:pt x="47" y="9"/>
                    <a:pt x="38" y="10"/>
                    <a:pt x="27" y="18"/>
                  </a:cubicBezTo>
                  <a:cubicBezTo>
                    <a:pt x="22" y="21"/>
                    <a:pt x="22" y="21"/>
                    <a:pt x="22" y="21"/>
                  </a:cubicBezTo>
                  <a:cubicBezTo>
                    <a:pt x="41" y="48"/>
                    <a:pt x="41" y="48"/>
                    <a:pt x="41" y="48"/>
                  </a:cubicBezTo>
                  <a:cubicBezTo>
                    <a:pt x="43" y="46"/>
                    <a:pt x="43" y="46"/>
                    <a:pt x="43" y="46"/>
                  </a:cubicBezTo>
                  <a:cubicBezTo>
                    <a:pt x="50" y="42"/>
                    <a:pt x="51" y="33"/>
                    <a:pt x="47" y="26"/>
                  </a:cubicBezTo>
                  <a:cubicBezTo>
                    <a:pt x="46" y="25"/>
                    <a:pt x="46" y="24"/>
                    <a:pt x="46" y="23"/>
                  </a:cubicBezTo>
                  <a:cubicBezTo>
                    <a:pt x="47" y="23"/>
                    <a:pt x="48" y="23"/>
                    <a:pt x="48" y="24"/>
                  </a:cubicBezTo>
                  <a:cubicBezTo>
                    <a:pt x="68" y="52"/>
                    <a:pt x="68" y="52"/>
                    <a:pt x="68" y="52"/>
                  </a:cubicBezTo>
                  <a:cubicBezTo>
                    <a:pt x="69" y="53"/>
                    <a:pt x="69" y="54"/>
                    <a:pt x="68" y="54"/>
                  </a:cubicBezTo>
                  <a:cubicBezTo>
                    <a:pt x="68" y="55"/>
                    <a:pt x="67" y="54"/>
                    <a:pt x="66" y="53"/>
                  </a:cubicBezTo>
                  <a:cubicBezTo>
                    <a:pt x="59" y="45"/>
                    <a:pt x="52" y="44"/>
                    <a:pt x="45" y="48"/>
                  </a:cubicBezTo>
                  <a:cubicBezTo>
                    <a:pt x="43" y="50"/>
                    <a:pt x="43" y="50"/>
                    <a:pt x="43" y="50"/>
                  </a:cubicBezTo>
                  <a:cubicBezTo>
                    <a:pt x="59" y="73"/>
                    <a:pt x="59" y="73"/>
                    <a:pt x="59" y="73"/>
                  </a:cubicBezTo>
                  <a:cubicBezTo>
                    <a:pt x="62" y="77"/>
                    <a:pt x="66" y="78"/>
                    <a:pt x="72" y="74"/>
                  </a:cubicBezTo>
                  <a:cubicBezTo>
                    <a:pt x="86" y="64"/>
                    <a:pt x="86" y="48"/>
                    <a:pt x="83" y="37"/>
                  </a:cubicBezTo>
                  <a:cubicBezTo>
                    <a:pt x="82" y="35"/>
                    <a:pt x="81" y="34"/>
                    <a:pt x="82" y="33"/>
                  </a:cubicBezTo>
                  <a:cubicBezTo>
                    <a:pt x="83" y="33"/>
                    <a:pt x="83" y="33"/>
                    <a:pt x="84" y="34"/>
                  </a:cubicBezTo>
                  <a:cubicBezTo>
                    <a:pt x="84" y="34"/>
                    <a:pt x="85" y="36"/>
                    <a:pt x="85" y="37"/>
                  </a:cubicBezTo>
                  <a:cubicBezTo>
                    <a:pt x="96" y="60"/>
                    <a:pt x="96" y="60"/>
                    <a:pt x="96" y="60"/>
                  </a:cubicBezTo>
                  <a:cubicBezTo>
                    <a:pt x="84" y="69"/>
                    <a:pt x="71" y="77"/>
                    <a:pt x="59" y="86"/>
                  </a:cubicBezTo>
                  <a:cubicBezTo>
                    <a:pt x="55" y="89"/>
                    <a:pt x="51" y="92"/>
                    <a:pt x="46" y="96"/>
                  </a:cubicBezTo>
                  <a:cubicBezTo>
                    <a:pt x="45" y="97"/>
                    <a:pt x="44" y="97"/>
                    <a:pt x="43" y="96"/>
                  </a:cubicBezTo>
                  <a:cubicBezTo>
                    <a:pt x="41" y="93"/>
                    <a:pt x="52" y="91"/>
                    <a:pt x="47" y="84"/>
                  </a:cubicBezTo>
                  <a:lnTo>
                    <a:pt x="13" y="36"/>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26" name="Freeform 22"/>
            <p:cNvSpPr/>
            <p:nvPr/>
          </p:nvSpPr>
          <p:spPr bwMode="auto">
            <a:xfrm>
              <a:off x="3542840" y="101308"/>
              <a:ext cx="528304" cy="576332"/>
            </a:xfrm>
            <a:custGeom>
              <a:avLst/>
              <a:gdLst>
                <a:gd name="T0" fmla="*/ 35 w 93"/>
                <a:gd name="T1" fmla="*/ 79 h 101"/>
                <a:gd name="T2" fmla="*/ 47 w 93"/>
                <a:gd name="T3" fmla="*/ 90 h 101"/>
                <a:gd name="T4" fmla="*/ 53 w 93"/>
                <a:gd name="T5" fmla="*/ 90 h 101"/>
                <a:gd name="T6" fmla="*/ 52 w 93"/>
                <a:gd name="T7" fmla="*/ 92 h 101"/>
                <a:gd name="T8" fmla="*/ 40 w 93"/>
                <a:gd name="T9" fmla="*/ 96 h 101"/>
                <a:gd name="T10" fmla="*/ 28 w 93"/>
                <a:gd name="T11" fmla="*/ 101 h 101"/>
                <a:gd name="T12" fmla="*/ 26 w 93"/>
                <a:gd name="T13" fmla="*/ 100 h 101"/>
                <a:gd name="T14" fmla="*/ 31 w 93"/>
                <a:gd name="T15" fmla="*/ 96 h 101"/>
                <a:gd name="T16" fmla="*/ 33 w 93"/>
                <a:gd name="T17" fmla="*/ 80 h 101"/>
                <a:gd name="T18" fmla="*/ 15 w 93"/>
                <a:gd name="T19" fmla="*/ 34 h 101"/>
                <a:gd name="T20" fmla="*/ 3 w 93"/>
                <a:gd name="T21" fmla="*/ 31 h 101"/>
                <a:gd name="T22" fmla="*/ 0 w 93"/>
                <a:gd name="T23" fmla="*/ 30 h 101"/>
                <a:gd name="T24" fmla="*/ 1 w 93"/>
                <a:gd name="T25" fmla="*/ 29 h 101"/>
                <a:gd name="T26" fmla="*/ 12 w 93"/>
                <a:gd name="T27" fmla="*/ 25 h 101"/>
                <a:gd name="T28" fmla="*/ 24 w 93"/>
                <a:gd name="T29" fmla="*/ 20 h 101"/>
                <a:gd name="T30" fmla="*/ 80 w 93"/>
                <a:gd name="T31" fmla="*/ 53 h 101"/>
                <a:gd name="T32" fmla="*/ 80 w 93"/>
                <a:gd name="T33" fmla="*/ 53 h 101"/>
                <a:gd name="T34" fmla="*/ 68 w 93"/>
                <a:gd name="T35" fmla="*/ 22 h 101"/>
                <a:gd name="T36" fmla="*/ 57 w 93"/>
                <a:gd name="T37" fmla="*/ 11 h 101"/>
                <a:gd name="T38" fmla="*/ 50 w 93"/>
                <a:gd name="T39" fmla="*/ 11 h 101"/>
                <a:gd name="T40" fmla="*/ 51 w 93"/>
                <a:gd name="T41" fmla="*/ 10 h 101"/>
                <a:gd name="T42" fmla="*/ 64 w 93"/>
                <a:gd name="T43" fmla="*/ 5 h 101"/>
                <a:gd name="T44" fmla="*/ 76 w 93"/>
                <a:gd name="T45" fmla="*/ 0 h 101"/>
                <a:gd name="T46" fmla="*/ 77 w 93"/>
                <a:gd name="T47" fmla="*/ 1 h 101"/>
                <a:gd name="T48" fmla="*/ 72 w 93"/>
                <a:gd name="T49" fmla="*/ 5 h 101"/>
                <a:gd name="T50" fmla="*/ 71 w 93"/>
                <a:gd name="T51" fmla="*/ 21 h 101"/>
                <a:gd name="T52" fmla="*/ 92 w 93"/>
                <a:gd name="T53" fmla="*/ 76 h 101"/>
                <a:gd name="T54" fmla="*/ 92 w 93"/>
                <a:gd name="T55" fmla="*/ 79 h 101"/>
                <a:gd name="T56" fmla="*/ 88 w 93"/>
                <a:gd name="T57" fmla="*/ 78 h 101"/>
                <a:gd name="T58" fmla="*/ 19 w 93"/>
                <a:gd name="T59" fmla="*/ 36 h 101"/>
                <a:gd name="T60" fmla="*/ 19 w 93"/>
                <a:gd name="T61" fmla="*/ 36 h 101"/>
                <a:gd name="T62" fmla="*/ 35 w 93"/>
                <a:gd name="T63" fmla="*/ 7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 h="101">
                  <a:moveTo>
                    <a:pt x="35" y="79"/>
                  </a:moveTo>
                  <a:cubicBezTo>
                    <a:pt x="39" y="88"/>
                    <a:pt x="43" y="90"/>
                    <a:pt x="47" y="90"/>
                  </a:cubicBezTo>
                  <a:cubicBezTo>
                    <a:pt x="50" y="90"/>
                    <a:pt x="53" y="88"/>
                    <a:pt x="53" y="90"/>
                  </a:cubicBezTo>
                  <a:cubicBezTo>
                    <a:pt x="54" y="91"/>
                    <a:pt x="54" y="91"/>
                    <a:pt x="52" y="92"/>
                  </a:cubicBezTo>
                  <a:cubicBezTo>
                    <a:pt x="49" y="93"/>
                    <a:pt x="45" y="94"/>
                    <a:pt x="40" y="96"/>
                  </a:cubicBezTo>
                  <a:cubicBezTo>
                    <a:pt x="36" y="98"/>
                    <a:pt x="32" y="99"/>
                    <a:pt x="28" y="101"/>
                  </a:cubicBezTo>
                  <a:cubicBezTo>
                    <a:pt x="27" y="101"/>
                    <a:pt x="27" y="101"/>
                    <a:pt x="26" y="100"/>
                  </a:cubicBezTo>
                  <a:cubicBezTo>
                    <a:pt x="26" y="98"/>
                    <a:pt x="29" y="98"/>
                    <a:pt x="31" y="96"/>
                  </a:cubicBezTo>
                  <a:cubicBezTo>
                    <a:pt x="34" y="93"/>
                    <a:pt x="36" y="89"/>
                    <a:pt x="33" y="80"/>
                  </a:cubicBezTo>
                  <a:cubicBezTo>
                    <a:pt x="15" y="34"/>
                    <a:pt x="15" y="34"/>
                    <a:pt x="15" y="34"/>
                  </a:cubicBezTo>
                  <a:cubicBezTo>
                    <a:pt x="10" y="30"/>
                    <a:pt x="6" y="30"/>
                    <a:pt x="3" y="31"/>
                  </a:cubicBezTo>
                  <a:cubicBezTo>
                    <a:pt x="1" y="31"/>
                    <a:pt x="0" y="31"/>
                    <a:pt x="0" y="30"/>
                  </a:cubicBezTo>
                  <a:cubicBezTo>
                    <a:pt x="0" y="29"/>
                    <a:pt x="0" y="29"/>
                    <a:pt x="1" y="29"/>
                  </a:cubicBezTo>
                  <a:cubicBezTo>
                    <a:pt x="4" y="27"/>
                    <a:pt x="8" y="26"/>
                    <a:pt x="12" y="25"/>
                  </a:cubicBezTo>
                  <a:cubicBezTo>
                    <a:pt x="24" y="20"/>
                    <a:pt x="24" y="20"/>
                    <a:pt x="24" y="20"/>
                  </a:cubicBezTo>
                  <a:cubicBezTo>
                    <a:pt x="80" y="53"/>
                    <a:pt x="80" y="53"/>
                    <a:pt x="80" y="53"/>
                  </a:cubicBezTo>
                  <a:cubicBezTo>
                    <a:pt x="80" y="53"/>
                    <a:pt x="80" y="53"/>
                    <a:pt x="80" y="53"/>
                  </a:cubicBezTo>
                  <a:cubicBezTo>
                    <a:pt x="68" y="22"/>
                    <a:pt x="68" y="22"/>
                    <a:pt x="68" y="22"/>
                  </a:cubicBezTo>
                  <a:cubicBezTo>
                    <a:pt x="65" y="14"/>
                    <a:pt x="61" y="11"/>
                    <a:pt x="57" y="11"/>
                  </a:cubicBezTo>
                  <a:cubicBezTo>
                    <a:pt x="53" y="11"/>
                    <a:pt x="51" y="13"/>
                    <a:pt x="50" y="11"/>
                  </a:cubicBezTo>
                  <a:cubicBezTo>
                    <a:pt x="50" y="11"/>
                    <a:pt x="50" y="10"/>
                    <a:pt x="51" y="10"/>
                  </a:cubicBezTo>
                  <a:cubicBezTo>
                    <a:pt x="55" y="8"/>
                    <a:pt x="59" y="7"/>
                    <a:pt x="64" y="5"/>
                  </a:cubicBezTo>
                  <a:cubicBezTo>
                    <a:pt x="68" y="4"/>
                    <a:pt x="72" y="2"/>
                    <a:pt x="76" y="0"/>
                  </a:cubicBezTo>
                  <a:cubicBezTo>
                    <a:pt x="77" y="0"/>
                    <a:pt x="77" y="0"/>
                    <a:pt x="77" y="1"/>
                  </a:cubicBezTo>
                  <a:cubicBezTo>
                    <a:pt x="78" y="3"/>
                    <a:pt x="75" y="3"/>
                    <a:pt x="72" y="5"/>
                  </a:cubicBezTo>
                  <a:cubicBezTo>
                    <a:pt x="70" y="8"/>
                    <a:pt x="68" y="13"/>
                    <a:pt x="71" y="21"/>
                  </a:cubicBezTo>
                  <a:cubicBezTo>
                    <a:pt x="92" y="76"/>
                    <a:pt x="92" y="76"/>
                    <a:pt x="92" y="76"/>
                  </a:cubicBezTo>
                  <a:cubicBezTo>
                    <a:pt x="92" y="78"/>
                    <a:pt x="93" y="79"/>
                    <a:pt x="92" y="79"/>
                  </a:cubicBezTo>
                  <a:cubicBezTo>
                    <a:pt x="91" y="80"/>
                    <a:pt x="90" y="79"/>
                    <a:pt x="88" y="78"/>
                  </a:cubicBezTo>
                  <a:cubicBezTo>
                    <a:pt x="19" y="36"/>
                    <a:pt x="19" y="36"/>
                    <a:pt x="19" y="36"/>
                  </a:cubicBezTo>
                  <a:cubicBezTo>
                    <a:pt x="19" y="36"/>
                    <a:pt x="19" y="36"/>
                    <a:pt x="19" y="36"/>
                  </a:cubicBezTo>
                  <a:lnTo>
                    <a:pt x="35" y="79"/>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27" name="Oval 23"/>
            <p:cNvSpPr>
              <a:spLocks noChangeArrowheads="1"/>
            </p:cNvSpPr>
            <p:nvPr/>
          </p:nvSpPr>
          <p:spPr bwMode="auto">
            <a:xfrm>
              <a:off x="3365138" y="4068392"/>
              <a:ext cx="120069" cy="120069"/>
            </a:xfrm>
            <a:prstGeom prst="ellipse">
              <a:avLst/>
            </a:prstGeom>
            <a:grpFill/>
            <a:ln>
              <a:noFill/>
            </a:ln>
          </p:spPr>
          <p:txBody>
            <a:bodyPr vert="horz" wrap="square" lIns="91440" tIns="45720" rIns="91440" bIns="45720" numCol="1" anchor="t" anchorCtr="0" compatLnSpc="1"/>
            <a:lstStyle/>
            <a:p>
              <a:pPr algn="ctr"/>
              <a:endParaRPr lang="zh-CN" altLang="en-US"/>
            </a:p>
          </p:txBody>
        </p:sp>
        <p:sp>
          <p:nvSpPr>
            <p:cNvPr id="28" name="Oval 24"/>
            <p:cNvSpPr>
              <a:spLocks noChangeArrowheads="1"/>
            </p:cNvSpPr>
            <p:nvPr/>
          </p:nvSpPr>
          <p:spPr bwMode="auto">
            <a:xfrm>
              <a:off x="5658458" y="4068392"/>
              <a:ext cx="120069" cy="120069"/>
            </a:xfrm>
            <a:prstGeom prst="ellipse">
              <a:avLst/>
            </a:prstGeom>
            <a:grpFill/>
            <a:ln>
              <a:noFill/>
            </a:ln>
          </p:spPr>
          <p:txBody>
            <a:bodyPr vert="horz" wrap="square" lIns="91440" tIns="45720" rIns="91440" bIns="45720" numCol="1" anchor="t" anchorCtr="0" compatLnSpc="1"/>
            <a:lstStyle/>
            <a:p>
              <a:pPr algn="ctr"/>
              <a:endParaRPr lang="zh-CN" altLang="en-US"/>
            </a:p>
          </p:txBody>
        </p:sp>
        <p:sp>
          <p:nvSpPr>
            <p:cNvPr id="29" name="Freeform 25"/>
            <p:cNvSpPr/>
            <p:nvPr/>
          </p:nvSpPr>
          <p:spPr bwMode="auto">
            <a:xfrm>
              <a:off x="3701332" y="4102011"/>
              <a:ext cx="312180" cy="473071"/>
            </a:xfrm>
            <a:custGeom>
              <a:avLst/>
              <a:gdLst>
                <a:gd name="T0" fmla="*/ 34 w 55"/>
                <a:gd name="T1" fmla="*/ 67 h 83"/>
                <a:gd name="T2" fmla="*/ 41 w 55"/>
                <a:gd name="T3" fmla="*/ 77 h 83"/>
                <a:gd name="T4" fmla="*/ 47 w 55"/>
                <a:gd name="T5" fmla="*/ 82 h 83"/>
                <a:gd name="T6" fmla="*/ 45 w 55"/>
                <a:gd name="T7" fmla="*/ 82 h 83"/>
                <a:gd name="T8" fmla="*/ 23 w 55"/>
                <a:gd name="T9" fmla="*/ 75 h 83"/>
                <a:gd name="T10" fmla="*/ 1 w 55"/>
                <a:gd name="T11" fmla="*/ 68 h 83"/>
                <a:gd name="T12" fmla="*/ 0 w 55"/>
                <a:gd name="T13" fmla="*/ 66 h 83"/>
                <a:gd name="T14" fmla="*/ 8 w 55"/>
                <a:gd name="T15" fmla="*/ 67 h 83"/>
                <a:gd name="T16" fmla="*/ 19 w 55"/>
                <a:gd name="T17" fmla="*/ 62 h 83"/>
                <a:gd name="T18" fmla="*/ 36 w 55"/>
                <a:gd name="T19" fmla="*/ 12 h 83"/>
                <a:gd name="T20" fmla="*/ 34 w 55"/>
                <a:gd name="T21" fmla="*/ 8 h 83"/>
                <a:gd name="T22" fmla="*/ 20 w 55"/>
                <a:gd name="T23" fmla="*/ 4 h 83"/>
                <a:gd name="T24" fmla="*/ 18 w 55"/>
                <a:gd name="T25" fmla="*/ 2 h 83"/>
                <a:gd name="T26" fmla="*/ 30 w 55"/>
                <a:gd name="T27" fmla="*/ 4 h 83"/>
                <a:gd name="T28" fmla="*/ 54 w 55"/>
                <a:gd name="T29" fmla="*/ 3 h 83"/>
                <a:gd name="T30" fmla="*/ 55 w 55"/>
                <a:gd name="T31" fmla="*/ 6 h 83"/>
                <a:gd name="T32" fmla="*/ 34 w 55"/>
                <a:gd name="T33"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83">
                  <a:moveTo>
                    <a:pt x="34" y="67"/>
                  </a:moveTo>
                  <a:cubicBezTo>
                    <a:pt x="33" y="72"/>
                    <a:pt x="35" y="75"/>
                    <a:pt x="41" y="77"/>
                  </a:cubicBezTo>
                  <a:cubicBezTo>
                    <a:pt x="46" y="80"/>
                    <a:pt x="48" y="80"/>
                    <a:pt x="47" y="82"/>
                  </a:cubicBezTo>
                  <a:cubicBezTo>
                    <a:pt x="47" y="82"/>
                    <a:pt x="46" y="83"/>
                    <a:pt x="45" y="82"/>
                  </a:cubicBezTo>
                  <a:cubicBezTo>
                    <a:pt x="38" y="80"/>
                    <a:pt x="30" y="77"/>
                    <a:pt x="23" y="75"/>
                  </a:cubicBezTo>
                  <a:cubicBezTo>
                    <a:pt x="16" y="73"/>
                    <a:pt x="9" y="70"/>
                    <a:pt x="1" y="68"/>
                  </a:cubicBezTo>
                  <a:cubicBezTo>
                    <a:pt x="0" y="68"/>
                    <a:pt x="0" y="67"/>
                    <a:pt x="0" y="66"/>
                  </a:cubicBezTo>
                  <a:cubicBezTo>
                    <a:pt x="1" y="65"/>
                    <a:pt x="2" y="65"/>
                    <a:pt x="8" y="67"/>
                  </a:cubicBezTo>
                  <a:cubicBezTo>
                    <a:pt x="14" y="68"/>
                    <a:pt x="17" y="67"/>
                    <a:pt x="19" y="62"/>
                  </a:cubicBezTo>
                  <a:cubicBezTo>
                    <a:pt x="36" y="12"/>
                    <a:pt x="36" y="12"/>
                    <a:pt x="36" y="12"/>
                  </a:cubicBezTo>
                  <a:cubicBezTo>
                    <a:pt x="37" y="10"/>
                    <a:pt x="36" y="9"/>
                    <a:pt x="34" y="8"/>
                  </a:cubicBezTo>
                  <a:cubicBezTo>
                    <a:pt x="20" y="4"/>
                    <a:pt x="20" y="4"/>
                    <a:pt x="20" y="4"/>
                  </a:cubicBezTo>
                  <a:cubicBezTo>
                    <a:pt x="19" y="3"/>
                    <a:pt x="18" y="3"/>
                    <a:pt x="18" y="2"/>
                  </a:cubicBezTo>
                  <a:cubicBezTo>
                    <a:pt x="19" y="0"/>
                    <a:pt x="21" y="2"/>
                    <a:pt x="30" y="4"/>
                  </a:cubicBezTo>
                  <a:cubicBezTo>
                    <a:pt x="45" y="7"/>
                    <a:pt x="52" y="3"/>
                    <a:pt x="54" y="3"/>
                  </a:cubicBezTo>
                  <a:cubicBezTo>
                    <a:pt x="55" y="4"/>
                    <a:pt x="55" y="4"/>
                    <a:pt x="55" y="6"/>
                  </a:cubicBezTo>
                  <a:lnTo>
                    <a:pt x="34" y="67"/>
                  </a:lnTo>
                  <a:close/>
                </a:path>
              </a:pathLst>
            </a:custGeom>
            <a:grpFill/>
            <a:ln>
              <a:noFill/>
            </a:ln>
          </p:spPr>
          <p:txBody>
            <a:bodyPr vert="horz" wrap="square" lIns="91440" tIns="45720" rIns="91440" bIns="45720" numCol="1" anchor="t" anchorCtr="0" compatLnSpc="1"/>
            <a:lstStyle/>
            <a:p>
              <a:pPr algn="ctr"/>
              <a:endParaRPr lang="zh-CN" altLang="en-US"/>
            </a:p>
          </p:txBody>
        </p:sp>
        <p:sp>
          <p:nvSpPr>
            <p:cNvPr id="30" name="Freeform 26"/>
            <p:cNvSpPr>
              <a:spLocks noEditPoints="1"/>
            </p:cNvSpPr>
            <p:nvPr/>
          </p:nvSpPr>
          <p:spPr bwMode="auto">
            <a:xfrm>
              <a:off x="4162397" y="4176455"/>
              <a:ext cx="340996" cy="449058"/>
            </a:xfrm>
            <a:custGeom>
              <a:avLst/>
              <a:gdLst>
                <a:gd name="T0" fmla="*/ 32 w 60"/>
                <a:gd name="T1" fmla="*/ 2 h 79"/>
                <a:gd name="T2" fmla="*/ 58 w 60"/>
                <a:gd name="T3" fmla="*/ 39 h 79"/>
                <a:gd name="T4" fmla="*/ 8 w 60"/>
                <a:gd name="T5" fmla="*/ 79 h 79"/>
                <a:gd name="T6" fmla="*/ 7 w 60"/>
                <a:gd name="T7" fmla="*/ 78 h 79"/>
                <a:gd name="T8" fmla="*/ 40 w 60"/>
                <a:gd name="T9" fmla="*/ 46 h 79"/>
                <a:gd name="T10" fmla="*/ 25 w 60"/>
                <a:gd name="T11" fmla="*/ 49 h 79"/>
                <a:gd name="T12" fmla="*/ 1 w 60"/>
                <a:gd name="T13" fmla="*/ 23 h 79"/>
                <a:gd name="T14" fmla="*/ 32 w 60"/>
                <a:gd name="T15" fmla="*/ 2 h 79"/>
                <a:gd name="T16" fmla="*/ 28 w 60"/>
                <a:gd name="T17" fmla="*/ 47 h 79"/>
                <a:gd name="T18" fmla="*/ 41 w 60"/>
                <a:gd name="T19" fmla="*/ 42 h 79"/>
                <a:gd name="T20" fmla="*/ 44 w 60"/>
                <a:gd name="T21" fmla="*/ 32 h 79"/>
                <a:gd name="T22" fmla="*/ 32 w 60"/>
                <a:gd name="T23" fmla="*/ 4 h 79"/>
                <a:gd name="T24" fmla="*/ 16 w 60"/>
                <a:gd name="T25" fmla="*/ 24 h 79"/>
                <a:gd name="T26" fmla="*/ 28 w 60"/>
                <a:gd name="T27"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79">
                  <a:moveTo>
                    <a:pt x="32" y="2"/>
                  </a:moveTo>
                  <a:cubicBezTo>
                    <a:pt x="51" y="4"/>
                    <a:pt x="60" y="20"/>
                    <a:pt x="58" y="39"/>
                  </a:cubicBezTo>
                  <a:cubicBezTo>
                    <a:pt x="55" y="71"/>
                    <a:pt x="13" y="79"/>
                    <a:pt x="8" y="79"/>
                  </a:cubicBezTo>
                  <a:cubicBezTo>
                    <a:pt x="7" y="79"/>
                    <a:pt x="7" y="78"/>
                    <a:pt x="7" y="78"/>
                  </a:cubicBezTo>
                  <a:cubicBezTo>
                    <a:pt x="7" y="76"/>
                    <a:pt x="31" y="73"/>
                    <a:pt x="40" y="46"/>
                  </a:cubicBezTo>
                  <a:cubicBezTo>
                    <a:pt x="36" y="48"/>
                    <a:pt x="31" y="50"/>
                    <a:pt x="25" y="49"/>
                  </a:cubicBezTo>
                  <a:cubicBezTo>
                    <a:pt x="6" y="47"/>
                    <a:pt x="0" y="34"/>
                    <a:pt x="1" y="23"/>
                  </a:cubicBezTo>
                  <a:cubicBezTo>
                    <a:pt x="2" y="10"/>
                    <a:pt x="13" y="0"/>
                    <a:pt x="32" y="2"/>
                  </a:cubicBezTo>
                  <a:close/>
                  <a:moveTo>
                    <a:pt x="28" y="47"/>
                  </a:moveTo>
                  <a:cubicBezTo>
                    <a:pt x="33" y="47"/>
                    <a:pt x="40" y="44"/>
                    <a:pt x="41" y="42"/>
                  </a:cubicBezTo>
                  <a:cubicBezTo>
                    <a:pt x="42" y="41"/>
                    <a:pt x="43" y="36"/>
                    <a:pt x="44" y="32"/>
                  </a:cubicBezTo>
                  <a:cubicBezTo>
                    <a:pt x="46" y="12"/>
                    <a:pt x="40" y="5"/>
                    <a:pt x="32" y="4"/>
                  </a:cubicBezTo>
                  <a:cubicBezTo>
                    <a:pt x="25" y="4"/>
                    <a:pt x="18" y="7"/>
                    <a:pt x="16" y="24"/>
                  </a:cubicBezTo>
                  <a:cubicBezTo>
                    <a:pt x="15" y="39"/>
                    <a:pt x="21" y="46"/>
                    <a:pt x="28" y="47"/>
                  </a:cubicBezTo>
                  <a:close/>
                </a:path>
              </a:pathLst>
            </a:custGeom>
            <a:grpFill/>
            <a:ln>
              <a:noFill/>
            </a:ln>
          </p:spPr>
          <p:txBody>
            <a:bodyPr vert="horz" wrap="square" lIns="91440" tIns="45720" rIns="91440" bIns="45720" numCol="1" anchor="t" anchorCtr="0" compatLnSpc="1"/>
            <a:lstStyle/>
            <a:p>
              <a:pPr algn="ctr"/>
              <a:endParaRPr lang="zh-CN" altLang="en-US"/>
            </a:p>
          </p:txBody>
        </p:sp>
        <p:sp>
          <p:nvSpPr>
            <p:cNvPr id="31" name="Freeform 27"/>
            <p:cNvSpPr>
              <a:spLocks noEditPoints="1"/>
            </p:cNvSpPr>
            <p:nvPr/>
          </p:nvSpPr>
          <p:spPr bwMode="auto">
            <a:xfrm>
              <a:off x="4618660" y="4188461"/>
              <a:ext cx="340996" cy="461065"/>
            </a:xfrm>
            <a:custGeom>
              <a:avLst/>
              <a:gdLst>
                <a:gd name="T0" fmla="*/ 12 w 60"/>
                <a:gd name="T1" fmla="*/ 41 h 81"/>
                <a:gd name="T2" fmla="*/ 1 w 60"/>
                <a:gd name="T3" fmla="*/ 25 h 81"/>
                <a:gd name="T4" fmla="*/ 27 w 60"/>
                <a:gd name="T5" fmla="*/ 1 h 81"/>
                <a:gd name="T6" fmla="*/ 51 w 60"/>
                <a:gd name="T7" fmla="*/ 17 h 81"/>
                <a:gd name="T8" fmla="*/ 43 w 60"/>
                <a:gd name="T9" fmla="*/ 34 h 81"/>
                <a:gd name="T10" fmla="*/ 58 w 60"/>
                <a:gd name="T11" fmla="*/ 54 h 81"/>
                <a:gd name="T12" fmla="*/ 29 w 60"/>
                <a:gd name="T13" fmla="*/ 80 h 81"/>
                <a:gd name="T14" fmla="*/ 1 w 60"/>
                <a:gd name="T15" fmla="*/ 61 h 81"/>
                <a:gd name="T16" fmla="*/ 12 w 60"/>
                <a:gd name="T17" fmla="*/ 41 h 81"/>
                <a:gd name="T18" fmla="*/ 29 w 60"/>
                <a:gd name="T19" fmla="*/ 78 h 81"/>
                <a:gd name="T20" fmla="*/ 45 w 60"/>
                <a:gd name="T21" fmla="*/ 60 h 81"/>
                <a:gd name="T22" fmla="*/ 29 w 60"/>
                <a:gd name="T23" fmla="*/ 46 h 81"/>
                <a:gd name="T24" fmla="*/ 15 w 60"/>
                <a:gd name="T25" fmla="*/ 42 h 81"/>
                <a:gd name="T26" fmla="*/ 8 w 60"/>
                <a:gd name="T27" fmla="*/ 58 h 81"/>
                <a:gd name="T28" fmla="*/ 29 w 60"/>
                <a:gd name="T29" fmla="*/ 78 h 81"/>
                <a:gd name="T30" fmla="*/ 27 w 60"/>
                <a:gd name="T31" fmla="*/ 3 h 81"/>
                <a:gd name="T32" fmla="*/ 15 w 60"/>
                <a:gd name="T33" fmla="*/ 17 h 81"/>
                <a:gd name="T34" fmla="*/ 41 w 60"/>
                <a:gd name="T35" fmla="*/ 33 h 81"/>
                <a:gd name="T36" fmla="*/ 45 w 60"/>
                <a:gd name="T37" fmla="*/ 19 h 81"/>
                <a:gd name="T38" fmla="*/ 27 w 60"/>
                <a:gd name="T39"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1">
                  <a:moveTo>
                    <a:pt x="12" y="41"/>
                  </a:moveTo>
                  <a:cubicBezTo>
                    <a:pt x="5" y="37"/>
                    <a:pt x="2" y="31"/>
                    <a:pt x="1" y="25"/>
                  </a:cubicBezTo>
                  <a:cubicBezTo>
                    <a:pt x="0" y="13"/>
                    <a:pt x="11" y="2"/>
                    <a:pt x="27" y="1"/>
                  </a:cubicBezTo>
                  <a:cubicBezTo>
                    <a:pt x="40" y="0"/>
                    <a:pt x="50" y="7"/>
                    <a:pt x="51" y="17"/>
                  </a:cubicBezTo>
                  <a:cubicBezTo>
                    <a:pt x="51" y="23"/>
                    <a:pt x="48" y="30"/>
                    <a:pt x="43" y="34"/>
                  </a:cubicBezTo>
                  <a:cubicBezTo>
                    <a:pt x="52" y="36"/>
                    <a:pt x="58" y="44"/>
                    <a:pt x="58" y="54"/>
                  </a:cubicBezTo>
                  <a:cubicBezTo>
                    <a:pt x="60" y="67"/>
                    <a:pt x="48" y="78"/>
                    <a:pt x="29" y="80"/>
                  </a:cubicBezTo>
                  <a:cubicBezTo>
                    <a:pt x="13" y="81"/>
                    <a:pt x="2" y="72"/>
                    <a:pt x="1" y="61"/>
                  </a:cubicBezTo>
                  <a:cubicBezTo>
                    <a:pt x="0" y="54"/>
                    <a:pt x="4" y="46"/>
                    <a:pt x="12" y="41"/>
                  </a:cubicBezTo>
                  <a:close/>
                  <a:moveTo>
                    <a:pt x="29" y="78"/>
                  </a:moveTo>
                  <a:cubicBezTo>
                    <a:pt x="40" y="77"/>
                    <a:pt x="46" y="69"/>
                    <a:pt x="45" y="60"/>
                  </a:cubicBezTo>
                  <a:cubicBezTo>
                    <a:pt x="44" y="54"/>
                    <a:pt x="41" y="50"/>
                    <a:pt x="29" y="46"/>
                  </a:cubicBezTo>
                  <a:cubicBezTo>
                    <a:pt x="17" y="43"/>
                    <a:pt x="16" y="42"/>
                    <a:pt x="15" y="42"/>
                  </a:cubicBezTo>
                  <a:cubicBezTo>
                    <a:pt x="13" y="42"/>
                    <a:pt x="7" y="49"/>
                    <a:pt x="8" y="58"/>
                  </a:cubicBezTo>
                  <a:cubicBezTo>
                    <a:pt x="9" y="71"/>
                    <a:pt x="17" y="79"/>
                    <a:pt x="29" y="78"/>
                  </a:cubicBezTo>
                  <a:close/>
                  <a:moveTo>
                    <a:pt x="27" y="3"/>
                  </a:moveTo>
                  <a:cubicBezTo>
                    <a:pt x="19" y="4"/>
                    <a:pt x="14" y="9"/>
                    <a:pt x="15" y="17"/>
                  </a:cubicBezTo>
                  <a:cubicBezTo>
                    <a:pt x="16" y="29"/>
                    <a:pt x="33" y="31"/>
                    <a:pt x="41" y="33"/>
                  </a:cubicBezTo>
                  <a:cubicBezTo>
                    <a:pt x="44" y="30"/>
                    <a:pt x="45" y="27"/>
                    <a:pt x="45" y="19"/>
                  </a:cubicBezTo>
                  <a:cubicBezTo>
                    <a:pt x="44" y="8"/>
                    <a:pt x="37" y="2"/>
                    <a:pt x="27" y="3"/>
                  </a:cubicBezTo>
                  <a:close/>
                </a:path>
              </a:pathLst>
            </a:custGeom>
            <a:grpFill/>
            <a:ln>
              <a:noFill/>
            </a:ln>
          </p:spPr>
          <p:txBody>
            <a:bodyPr vert="horz" wrap="square" lIns="91440" tIns="45720" rIns="91440" bIns="45720" numCol="1" anchor="t" anchorCtr="0" compatLnSpc="1"/>
            <a:lstStyle/>
            <a:p>
              <a:pPr algn="ctr"/>
              <a:endParaRPr lang="zh-CN" altLang="en-US"/>
            </a:p>
          </p:txBody>
        </p:sp>
        <p:sp>
          <p:nvSpPr>
            <p:cNvPr id="32" name="Freeform 28"/>
            <p:cNvSpPr/>
            <p:nvPr/>
          </p:nvSpPr>
          <p:spPr bwMode="auto">
            <a:xfrm>
              <a:off x="5038901" y="4102011"/>
              <a:ext cx="369813" cy="480277"/>
            </a:xfrm>
            <a:custGeom>
              <a:avLst/>
              <a:gdLst>
                <a:gd name="T0" fmla="*/ 43 w 65"/>
                <a:gd name="T1" fmla="*/ 28 h 84"/>
                <a:gd name="T2" fmla="*/ 61 w 65"/>
                <a:gd name="T3" fmla="*/ 44 h 84"/>
                <a:gd name="T4" fmla="*/ 39 w 65"/>
                <a:gd name="T5" fmla="*/ 79 h 84"/>
                <a:gd name="T6" fmla="*/ 9 w 65"/>
                <a:gd name="T7" fmla="*/ 72 h 84"/>
                <a:gd name="T8" fmla="*/ 14 w 65"/>
                <a:gd name="T9" fmla="*/ 62 h 84"/>
                <a:gd name="T10" fmla="*/ 25 w 65"/>
                <a:gd name="T11" fmla="*/ 70 h 84"/>
                <a:gd name="T12" fmla="*/ 38 w 65"/>
                <a:gd name="T13" fmla="*/ 77 h 84"/>
                <a:gd name="T14" fmla="*/ 48 w 65"/>
                <a:gd name="T15" fmla="*/ 55 h 84"/>
                <a:gd name="T16" fmla="*/ 31 w 65"/>
                <a:gd name="T17" fmla="*/ 41 h 84"/>
                <a:gd name="T18" fmla="*/ 21 w 65"/>
                <a:gd name="T19" fmla="*/ 42 h 84"/>
                <a:gd name="T20" fmla="*/ 30 w 65"/>
                <a:gd name="T21" fmla="*/ 36 h 84"/>
                <a:gd name="T22" fmla="*/ 32 w 65"/>
                <a:gd name="T23" fmla="*/ 21 h 84"/>
                <a:gd name="T24" fmla="*/ 14 w 65"/>
                <a:gd name="T25" fmla="*/ 13 h 84"/>
                <a:gd name="T26" fmla="*/ 2 w 65"/>
                <a:gd name="T27" fmla="*/ 26 h 84"/>
                <a:gd name="T28" fmla="*/ 1 w 65"/>
                <a:gd name="T29" fmla="*/ 26 h 84"/>
                <a:gd name="T30" fmla="*/ 18 w 65"/>
                <a:gd name="T31" fmla="*/ 3 h 84"/>
                <a:gd name="T32" fmla="*/ 45 w 65"/>
                <a:gd name="T33" fmla="*/ 14 h 84"/>
                <a:gd name="T34" fmla="*/ 43 w 65"/>
                <a:gd name="T35"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84">
                  <a:moveTo>
                    <a:pt x="43" y="28"/>
                  </a:moveTo>
                  <a:cubicBezTo>
                    <a:pt x="51" y="31"/>
                    <a:pt x="58" y="35"/>
                    <a:pt x="61" y="44"/>
                  </a:cubicBezTo>
                  <a:cubicBezTo>
                    <a:pt x="65" y="58"/>
                    <a:pt x="55" y="74"/>
                    <a:pt x="39" y="79"/>
                  </a:cubicBezTo>
                  <a:cubicBezTo>
                    <a:pt x="24" y="84"/>
                    <a:pt x="11" y="80"/>
                    <a:pt x="9" y="72"/>
                  </a:cubicBezTo>
                  <a:cubicBezTo>
                    <a:pt x="8" y="68"/>
                    <a:pt x="10" y="63"/>
                    <a:pt x="14" y="62"/>
                  </a:cubicBezTo>
                  <a:cubicBezTo>
                    <a:pt x="20" y="60"/>
                    <a:pt x="23" y="62"/>
                    <a:pt x="25" y="70"/>
                  </a:cubicBezTo>
                  <a:cubicBezTo>
                    <a:pt x="28" y="77"/>
                    <a:pt x="33" y="79"/>
                    <a:pt x="38" y="77"/>
                  </a:cubicBezTo>
                  <a:cubicBezTo>
                    <a:pt x="47" y="74"/>
                    <a:pt x="51" y="66"/>
                    <a:pt x="48" y="55"/>
                  </a:cubicBezTo>
                  <a:cubicBezTo>
                    <a:pt x="45" y="46"/>
                    <a:pt x="38" y="41"/>
                    <a:pt x="31" y="41"/>
                  </a:cubicBezTo>
                  <a:cubicBezTo>
                    <a:pt x="26" y="41"/>
                    <a:pt x="22" y="43"/>
                    <a:pt x="21" y="42"/>
                  </a:cubicBezTo>
                  <a:cubicBezTo>
                    <a:pt x="21" y="39"/>
                    <a:pt x="26" y="40"/>
                    <a:pt x="30" y="36"/>
                  </a:cubicBezTo>
                  <a:cubicBezTo>
                    <a:pt x="33" y="33"/>
                    <a:pt x="34" y="27"/>
                    <a:pt x="32" y="21"/>
                  </a:cubicBezTo>
                  <a:cubicBezTo>
                    <a:pt x="29" y="13"/>
                    <a:pt x="23" y="10"/>
                    <a:pt x="14" y="13"/>
                  </a:cubicBezTo>
                  <a:cubicBezTo>
                    <a:pt x="2" y="17"/>
                    <a:pt x="4" y="26"/>
                    <a:pt x="2" y="26"/>
                  </a:cubicBezTo>
                  <a:cubicBezTo>
                    <a:pt x="1" y="27"/>
                    <a:pt x="1" y="26"/>
                    <a:pt x="1" y="26"/>
                  </a:cubicBezTo>
                  <a:cubicBezTo>
                    <a:pt x="0" y="23"/>
                    <a:pt x="3" y="8"/>
                    <a:pt x="18" y="3"/>
                  </a:cubicBezTo>
                  <a:cubicBezTo>
                    <a:pt x="29" y="0"/>
                    <a:pt x="41" y="3"/>
                    <a:pt x="45" y="14"/>
                  </a:cubicBezTo>
                  <a:cubicBezTo>
                    <a:pt x="46" y="19"/>
                    <a:pt x="45" y="23"/>
                    <a:pt x="43" y="28"/>
                  </a:cubicBezTo>
                  <a:close/>
                </a:path>
              </a:pathLst>
            </a:custGeom>
            <a:grpFill/>
            <a:ln>
              <a:noFill/>
            </a:ln>
          </p:spPr>
          <p:txBody>
            <a:bodyPr vert="horz" wrap="square" lIns="91440" tIns="45720" rIns="91440" bIns="45720" numCol="1" anchor="t" anchorCtr="0" compatLnSpc="1"/>
            <a:lstStyle/>
            <a:p>
              <a:pPr algn="ctr"/>
              <a:endParaRPr lang="zh-CN" altLang="en-US"/>
            </a:p>
          </p:txBody>
        </p:sp>
        <p:sp>
          <p:nvSpPr>
            <p:cNvPr id="33" name="Freeform 29"/>
            <p:cNvSpPr>
              <a:spLocks noEditPoints="1"/>
            </p:cNvSpPr>
            <p:nvPr/>
          </p:nvSpPr>
          <p:spPr bwMode="auto">
            <a:xfrm>
              <a:off x="1947444" y="-250327"/>
              <a:ext cx="5162972" cy="5160570"/>
            </a:xfrm>
            <a:custGeom>
              <a:avLst/>
              <a:gdLst>
                <a:gd name="T0" fmla="*/ 454 w 907"/>
                <a:gd name="T1" fmla="*/ 907 h 907"/>
                <a:gd name="T2" fmla="*/ 277 w 907"/>
                <a:gd name="T3" fmla="*/ 871 h 907"/>
                <a:gd name="T4" fmla="*/ 133 w 907"/>
                <a:gd name="T5" fmla="*/ 774 h 907"/>
                <a:gd name="T6" fmla="*/ 36 w 907"/>
                <a:gd name="T7" fmla="*/ 630 h 907"/>
                <a:gd name="T8" fmla="*/ 0 w 907"/>
                <a:gd name="T9" fmla="*/ 453 h 907"/>
                <a:gd name="T10" fmla="*/ 36 w 907"/>
                <a:gd name="T11" fmla="*/ 277 h 907"/>
                <a:gd name="T12" fmla="*/ 133 w 907"/>
                <a:gd name="T13" fmla="*/ 133 h 907"/>
                <a:gd name="T14" fmla="*/ 277 w 907"/>
                <a:gd name="T15" fmla="*/ 35 h 907"/>
                <a:gd name="T16" fmla="*/ 454 w 907"/>
                <a:gd name="T17" fmla="*/ 0 h 907"/>
                <a:gd name="T18" fmla="*/ 630 w 907"/>
                <a:gd name="T19" fmla="*/ 35 h 907"/>
                <a:gd name="T20" fmla="*/ 774 w 907"/>
                <a:gd name="T21" fmla="*/ 133 h 907"/>
                <a:gd name="T22" fmla="*/ 871 w 907"/>
                <a:gd name="T23" fmla="*/ 277 h 907"/>
                <a:gd name="T24" fmla="*/ 907 w 907"/>
                <a:gd name="T25" fmla="*/ 453 h 907"/>
                <a:gd name="T26" fmla="*/ 871 w 907"/>
                <a:gd name="T27" fmla="*/ 630 h 907"/>
                <a:gd name="T28" fmla="*/ 774 w 907"/>
                <a:gd name="T29" fmla="*/ 774 h 907"/>
                <a:gd name="T30" fmla="*/ 630 w 907"/>
                <a:gd name="T31" fmla="*/ 871 h 907"/>
                <a:gd name="T32" fmla="*/ 454 w 907"/>
                <a:gd name="T33" fmla="*/ 907 h 907"/>
                <a:gd name="T34" fmla="*/ 454 w 907"/>
                <a:gd name="T35" fmla="*/ 16 h 907"/>
                <a:gd name="T36" fmla="*/ 16 w 907"/>
                <a:gd name="T37" fmla="*/ 453 h 907"/>
                <a:gd name="T38" fmla="*/ 454 w 907"/>
                <a:gd name="T39" fmla="*/ 891 h 907"/>
                <a:gd name="T40" fmla="*/ 891 w 907"/>
                <a:gd name="T41" fmla="*/ 453 h 907"/>
                <a:gd name="T42" fmla="*/ 454 w 907"/>
                <a:gd name="T43" fmla="*/ 16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7" h="907">
                  <a:moveTo>
                    <a:pt x="454" y="907"/>
                  </a:moveTo>
                  <a:cubicBezTo>
                    <a:pt x="392" y="907"/>
                    <a:pt x="333" y="895"/>
                    <a:pt x="277" y="871"/>
                  </a:cubicBezTo>
                  <a:cubicBezTo>
                    <a:pt x="223" y="848"/>
                    <a:pt x="174" y="816"/>
                    <a:pt x="133" y="774"/>
                  </a:cubicBezTo>
                  <a:cubicBezTo>
                    <a:pt x="91" y="732"/>
                    <a:pt x="58" y="684"/>
                    <a:pt x="36" y="630"/>
                  </a:cubicBezTo>
                  <a:cubicBezTo>
                    <a:pt x="12" y="574"/>
                    <a:pt x="0" y="515"/>
                    <a:pt x="0" y="453"/>
                  </a:cubicBezTo>
                  <a:cubicBezTo>
                    <a:pt x="0" y="392"/>
                    <a:pt x="12" y="333"/>
                    <a:pt x="36" y="277"/>
                  </a:cubicBezTo>
                  <a:cubicBezTo>
                    <a:pt x="58" y="223"/>
                    <a:pt x="91" y="174"/>
                    <a:pt x="133" y="133"/>
                  </a:cubicBezTo>
                  <a:cubicBezTo>
                    <a:pt x="174" y="91"/>
                    <a:pt x="223" y="58"/>
                    <a:pt x="277" y="35"/>
                  </a:cubicBezTo>
                  <a:cubicBezTo>
                    <a:pt x="333" y="12"/>
                    <a:pt x="392" y="0"/>
                    <a:pt x="454" y="0"/>
                  </a:cubicBezTo>
                  <a:cubicBezTo>
                    <a:pt x="515" y="0"/>
                    <a:pt x="574" y="12"/>
                    <a:pt x="630" y="35"/>
                  </a:cubicBezTo>
                  <a:cubicBezTo>
                    <a:pt x="684" y="58"/>
                    <a:pt x="733" y="91"/>
                    <a:pt x="774" y="133"/>
                  </a:cubicBezTo>
                  <a:cubicBezTo>
                    <a:pt x="816" y="174"/>
                    <a:pt x="849" y="223"/>
                    <a:pt x="871" y="277"/>
                  </a:cubicBezTo>
                  <a:cubicBezTo>
                    <a:pt x="895" y="333"/>
                    <a:pt x="907" y="392"/>
                    <a:pt x="907" y="453"/>
                  </a:cubicBezTo>
                  <a:cubicBezTo>
                    <a:pt x="907" y="515"/>
                    <a:pt x="895" y="574"/>
                    <a:pt x="871" y="630"/>
                  </a:cubicBezTo>
                  <a:cubicBezTo>
                    <a:pt x="849" y="684"/>
                    <a:pt x="816" y="732"/>
                    <a:pt x="774" y="774"/>
                  </a:cubicBezTo>
                  <a:cubicBezTo>
                    <a:pt x="733" y="816"/>
                    <a:pt x="684" y="848"/>
                    <a:pt x="630" y="871"/>
                  </a:cubicBezTo>
                  <a:cubicBezTo>
                    <a:pt x="574" y="895"/>
                    <a:pt x="515" y="907"/>
                    <a:pt x="454" y="907"/>
                  </a:cubicBezTo>
                  <a:close/>
                  <a:moveTo>
                    <a:pt x="454" y="16"/>
                  </a:moveTo>
                  <a:cubicBezTo>
                    <a:pt x="212" y="16"/>
                    <a:pt x="16" y="212"/>
                    <a:pt x="16" y="453"/>
                  </a:cubicBezTo>
                  <a:cubicBezTo>
                    <a:pt x="16" y="695"/>
                    <a:pt x="212" y="891"/>
                    <a:pt x="454" y="891"/>
                  </a:cubicBezTo>
                  <a:cubicBezTo>
                    <a:pt x="695" y="891"/>
                    <a:pt x="891" y="695"/>
                    <a:pt x="891" y="453"/>
                  </a:cubicBezTo>
                  <a:cubicBezTo>
                    <a:pt x="891" y="212"/>
                    <a:pt x="695" y="16"/>
                    <a:pt x="454" y="16"/>
                  </a:cubicBezTo>
                  <a:close/>
                </a:path>
              </a:pathLst>
            </a:custGeom>
            <a:grpFill/>
            <a:ln>
              <a:noFill/>
            </a:ln>
          </p:spPr>
          <p:txBody>
            <a:bodyPr vert="horz" wrap="square" lIns="91440" tIns="45720" rIns="91440" bIns="45720" numCol="1" anchor="t" anchorCtr="0" compatLnSpc="1"/>
            <a:lstStyle/>
            <a:p>
              <a:pPr algn="ctr"/>
              <a:endParaRPr lang="zh-CN" altLang="en-US"/>
            </a:p>
          </p:txBody>
        </p:sp>
        <p:sp>
          <p:nvSpPr>
            <p:cNvPr id="34" name="Freeform 30"/>
            <p:cNvSpPr/>
            <p:nvPr/>
          </p:nvSpPr>
          <p:spPr bwMode="auto">
            <a:xfrm>
              <a:off x="4111967" y="2531507"/>
              <a:ext cx="79246" cy="40823"/>
            </a:xfrm>
            <a:custGeom>
              <a:avLst/>
              <a:gdLst>
                <a:gd name="T0" fmla="*/ 3 w 14"/>
                <a:gd name="T1" fmla="*/ 6 h 7"/>
                <a:gd name="T2" fmla="*/ 7 w 14"/>
                <a:gd name="T3" fmla="*/ 7 h 7"/>
                <a:gd name="T4" fmla="*/ 13 w 14"/>
                <a:gd name="T5" fmla="*/ 4 h 7"/>
                <a:gd name="T6" fmla="*/ 14 w 14"/>
                <a:gd name="T7" fmla="*/ 4 h 7"/>
                <a:gd name="T8" fmla="*/ 7 w 14"/>
                <a:gd name="T9" fmla="*/ 0 h 7"/>
                <a:gd name="T10" fmla="*/ 0 w 14"/>
                <a:gd name="T11" fmla="*/ 3 h 7"/>
                <a:gd name="T12" fmla="*/ 3 w 14"/>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3" y="6"/>
                  </a:moveTo>
                  <a:cubicBezTo>
                    <a:pt x="4" y="7"/>
                    <a:pt x="5" y="7"/>
                    <a:pt x="7" y="7"/>
                  </a:cubicBezTo>
                  <a:cubicBezTo>
                    <a:pt x="10" y="7"/>
                    <a:pt x="12" y="5"/>
                    <a:pt x="13" y="4"/>
                  </a:cubicBezTo>
                  <a:cubicBezTo>
                    <a:pt x="13" y="4"/>
                    <a:pt x="14" y="4"/>
                    <a:pt x="14" y="4"/>
                  </a:cubicBezTo>
                  <a:cubicBezTo>
                    <a:pt x="14" y="2"/>
                    <a:pt x="9" y="0"/>
                    <a:pt x="7" y="0"/>
                  </a:cubicBezTo>
                  <a:cubicBezTo>
                    <a:pt x="4" y="0"/>
                    <a:pt x="0" y="3"/>
                    <a:pt x="0" y="3"/>
                  </a:cubicBezTo>
                  <a:cubicBezTo>
                    <a:pt x="0" y="4"/>
                    <a:pt x="2" y="6"/>
                    <a:pt x="3" y="6"/>
                  </a:cubicBezTo>
                  <a:close/>
                </a:path>
              </a:pathLst>
            </a:custGeom>
            <a:grpFill/>
            <a:ln>
              <a:noFill/>
            </a:ln>
          </p:spPr>
          <p:txBody>
            <a:bodyPr vert="horz" wrap="square" lIns="91440" tIns="45720" rIns="91440" bIns="45720" numCol="1" anchor="t" anchorCtr="0" compatLnSpc="1"/>
            <a:lstStyle/>
            <a:p>
              <a:pPr algn="ctr"/>
              <a:endParaRPr lang="zh-CN" altLang="en-US"/>
            </a:p>
          </p:txBody>
        </p:sp>
        <p:sp>
          <p:nvSpPr>
            <p:cNvPr id="35" name="Freeform 31"/>
            <p:cNvSpPr/>
            <p:nvPr/>
          </p:nvSpPr>
          <p:spPr bwMode="auto">
            <a:xfrm>
              <a:off x="3975090" y="2846089"/>
              <a:ext cx="316982" cy="62436"/>
            </a:xfrm>
            <a:custGeom>
              <a:avLst/>
              <a:gdLst>
                <a:gd name="T0" fmla="*/ 55 w 56"/>
                <a:gd name="T1" fmla="*/ 7 h 11"/>
                <a:gd name="T2" fmla="*/ 40 w 56"/>
                <a:gd name="T3" fmla="*/ 2 h 11"/>
                <a:gd name="T4" fmla="*/ 5 w 56"/>
                <a:gd name="T5" fmla="*/ 2 h 11"/>
                <a:gd name="T6" fmla="*/ 1 w 56"/>
                <a:gd name="T7" fmla="*/ 6 h 11"/>
                <a:gd name="T8" fmla="*/ 24 w 56"/>
                <a:gd name="T9" fmla="*/ 11 h 11"/>
                <a:gd name="T10" fmla="*/ 33 w 56"/>
                <a:gd name="T11" fmla="*/ 10 h 11"/>
                <a:gd name="T12" fmla="*/ 55 w 56"/>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6" h="11">
                  <a:moveTo>
                    <a:pt x="55" y="7"/>
                  </a:moveTo>
                  <a:cubicBezTo>
                    <a:pt x="56" y="0"/>
                    <a:pt x="54" y="2"/>
                    <a:pt x="40" y="2"/>
                  </a:cubicBezTo>
                  <a:cubicBezTo>
                    <a:pt x="33" y="2"/>
                    <a:pt x="11" y="1"/>
                    <a:pt x="5" y="2"/>
                  </a:cubicBezTo>
                  <a:cubicBezTo>
                    <a:pt x="2" y="3"/>
                    <a:pt x="1" y="5"/>
                    <a:pt x="1" y="6"/>
                  </a:cubicBezTo>
                  <a:cubicBezTo>
                    <a:pt x="1" y="11"/>
                    <a:pt x="0" y="11"/>
                    <a:pt x="24" y="11"/>
                  </a:cubicBezTo>
                  <a:cubicBezTo>
                    <a:pt x="33" y="10"/>
                    <a:pt x="33" y="10"/>
                    <a:pt x="33" y="10"/>
                  </a:cubicBezTo>
                  <a:cubicBezTo>
                    <a:pt x="48" y="9"/>
                    <a:pt x="52" y="11"/>
                    <a:pt x="55" y="7"/>
                  </a:cubicBezTo>
                  <a:close/>
                </a:path>
              </a:pathLst>
            </a:custGeom>
            <a:grpFill/>
            <a:ln>
              <a:noFill/>
            </a:ln>
          </p:spPr>
          <p:txBody>
            <a:bodyPr vert="horz" wrap="square" lIns="91440" tIns="45720" rIns="91440" bIns="45720" numCol="1" anchor="t" anchorCtr="0" compatLnSpc="1"/>
            <a:lstStyle/>
            <a:p>
              <a:pPr algn="ctr"/>
              <a:endParaRPr lang="zh-CN" altLang="en-US"/>
            </a:p>
          </p:txBody>
        </p:sp>
        <p:sp>
          <p:nvSpPr>
            <p:cNvPr id="36" name="Freeform 32"/>
            <p:cNvSpPr>
              <a:spLocks noEditPoints="1"/>
            </p:cNvSpPr>
            <p:nvPr/>
          </p:nvSpPr>
          <p:spPr bwMode="auto">
            <a:xfrm>
              <a:off x="3007332" y="773696"/>
              <a:ext cx="3136205" cy="3141008"/>
            </a:xfrm>
            <a:custGeom>
              <a:avLst/>
              <a:gdLst>
                <a:gd name="T0" fmla="*/ 551 w 551"/>
                <a:gd name="T1" fmla="*/ 169 h 552"/>
                <a:gd name="T2" fmla="*/ 366 w 551"/>
                <a:gd name="T3" fmla="*/ 5 h 552"/>
                <a:gd name="T4" fmla="*/ 201 w 551"/>
                <a:gd name="T5" fmla="*/ 16 h 552"/>
                <a:gd name="T6" fmla="*/ 169 w 551"/>
                <a:gd name="T7" fmla="*/ 0 h 552"/>
                <a:gd name="T8" fmla="*/ 78 w 551"/>
                <a:gd name="T9" fmla="*/ 172 h 552"/>
                <a:gd name="T10" fmla="*/ 6 w 551"/>
                <a:gd name="T11" fmla="*/ 259 h 552"/>
                <a:gd name="T12" fmla="*/ 78 w 551"/>
                <a:gd name="T13" fmla="*/ 268 h 552"/>
                <a:gd name="T14" fmla="*/ 6 w 551"/>
                <a:gd name="T15" fmla="*/ 355 h 552"/>
                <a:gd name="T16" fmla="*/ 85 w 551"/>
                <a:gd name="T17" fmla="*/ 349 h 552"/>
                <a:gd name="T18" fmla="*/ 187 w 551"/>
                <a:gd name="T19" fmla="*/ 486 h 552"/>
                <a:gd name="T20" fmla="*/ 169 w 551"/>
                <a:gd name="T21" fmla="*/ 552 h 552"/>
                <a:gd name="T22" fmla="*/ 254 w 551"/>
                <a:gd name="T23" fmla="*/ 486 h 552"/>
                <a:gd name="T24" fmla="*/ 298 w 551"/>
                <a:gd name="T25" fmla="*/ 477 h 552"/>
                <a:gd name="T26" fmla="*/ 336 w 551"/>
                <a:gd name="T27" fmla="*/ 477 h 552"/>
                <a:gd name="T28" fmla="*/ 473 w 551"/>
                <a:gd name="T29" fmla="*/ 379 h 552"/>
                <a:gd name="T30" fmla="*/ 546 w 551"/>
                <a:gd name="T31" fmla="*/ 395 h 552"/>
                <a:gd name="T32" fmla="*/ 466 w 551"/>
                <a:gd name="T33" fmla="*/ 268 h 552"/>
                <a:gd name="T34" fmla="*/ 551 w 551"/>
                <a:gd name="T35" fmla="*/ 355 h 552"/>
                <a:gd name="T36" fmla="*/ 466 w 551"/>
                <a:gd name="T37" fmla="*/ 165 h 552"/>
                <a:gd name="T38" fmla="*/ 413 w 551"/>
                <a:gd name="T39" fmla="*/ 178 h 552"/>
                <a:gd name="T40" fmla="*/ 319 w 551"/>
                <a:gd name="T41" fmla="*/ 143 h 552"/>
                <a:gd name="T42" fmla="*/ 319 w 551"/>
                <a:gd name="T43" fmla="*/ 143 h 552"/>
                <a:gd name="T44" fmla="*/ 315 w 551"/>
                <a:gd name="T45" fmla="*/ 209 h 552"/>
                <a:gd name="T46" fmla="*/ 309 w 551"/>
                <a:gd name="T47" fmla="*/ 215 h 552"/>
                <a:gd name="T48" fmla="*/ 294 w 551"/>
                <a:gd name="T49" fmla="*/ 138 h 552"/>
                <a:gd name="T50" fmla="*/ 291 w 551"/>
                <a:gd name="T51" fmla="*/ 237 h 552"/>
                <a:gd name="T52" fmla="*/ 211 w 551"/>
                <a:gd name="T53" fmla="*/ 419 h 552"/>
                <a:gd name="T54" fmla="*/ 157 w 551"/>
                <a:gd name="T55" fmla="*/ 404 h 552"/>
                <a:gd name="T56" fmla="*/ 157 w 551"/>
                <a:gd name="T57" fmla="*/ 372 h 552"/>
                <a:gd name="T58" fmla="*/ 242 w 551"/>
                <a:gd name="T59" fmla="*/ 393 h 552"/>
                <a:gd name="T60" fmla="*/ 128 w 551"/>
                <a:gd name="T61" fmla="*/ 379 h 552"/>
                <a:gd name="T62" fmla="*/ 161 w 551"/>
                <a:gd name="T63" fmla="*/ 308 h 552"/>
                <a:gd name="T64" fmla="*/ 137 w 551"/>
                <a:gd name="T65" fmla="*/ 335 h 552"/>
                <a:gd name="T66" fmla="*/ 178 w 551"/>
                <a:gd name="T67" fmla="*/ 296 h 552"/>
                <a:gd name="T68" fmla="*/ 212 w 551"/>
                <a:gd name="T69" fmla="*/ 304 h 552"/>
                <a:gd name="T70" fmla="*/ 214 w 551"/>
                <a:gd name="T71" fmla="*/ 334 h 552"/>
                <a:gd name="T72" fmla="*/ 177 w 551"/>
                <a:gd name="T73" fmla="*/ 314 h 552"/>
                <a:gd name="T74" fmla="*/ 240 w 551"/>
                <a:gd name="T75" fmla="*/ 326 h 552"/>
                <a:gd name="T76" fmla="*/ 231 w 551"/>
                <a:gd name="T77" fmla="*/ 298 h 552"/>
                <a:gd name="T78" fmla="*/ 199 w 551"/>
                <a:gd name="T79" fmla="*/ 226 h 552"/>
                <a:gd name="T80" fmla="*/ 146 w 551"/>
                <a:gd name="T81" fmla="*/ 181 h 552"/>
                <a:gd name="T82" fmla="*/ 197 w 551"/>
                <a:gd name="T83" fmla="*/ 131 h 552"/>
                <a:gd name="T84" fmla="*/ 245 w 551"/>
                <a:gd name="T85" fmla="*/ 170 h 552"/>
                <a:gd name="T86" fmla="*/ 207 w 551"/>
                <a:gd name="T87" fmla="*/ 85 h 552"/>
                <a:gd name="T88" fmla="*/ 317 w 551"/>
                <a:gd name="T89" fmla="*/ 392 h 552"/>
                <a:gd name="T90" fmla="*/ 300 w 551"/>
                <a:gd name="T91" fmla="*/ 392 h 552"/>
                <a:gd name="T92" fmla="*/ 299 w 551"/>
                <a:gd name="T93" fmla="*/ 354 h 552"/>
                <a:gd name="T94" fmla="*/ 338 w 551"/>
                <a:gd name="T95" fmla="*/ 314 h 552"/>
                <a:gd name="T96" fmla="*/ 340 w 551"/>
                <a:gd name="T97" fmla="*/ 395 h 552"/>
                <a:gd name="T98" fmla="*/ 365 w 551"/>
                <a:gd name="T99" fmla="*/ 294 h 552"/>
                <a:gd name="T100" fmla="*/ 392 w 551"/>
                <a:gd name="T101" fmla="*/ 429 h 552"/>
                <a:gd name="T102" fmla="*/ 391 w 551"/>
                <a:gd name="T103" fmla="*/ 291 h 552"/>
                <a:gd name="T104" fmla="*/ 417 w 551"/>
                <a:gd name="T105" fmla="*/ 409 h 552"/>
                <a:gd name="T106" fmla="*/ 407 w 551"/>
                <a:gd name="T107" fmla="*/ 289 h 552"/>
                <a:gd name="T108" fmla="*/ 385 w 551"/>
                <a:gd name="T109" fmla="*/ 267 h 552"/>
                <a:gd name="T110" fmla="*/ 334 w 551"/>
                <a:gd name="T111" fmla="*/ 272 h 552"/>
                <a:gd name="T112" fmla="*/ 346 w 551"/>
                <a:gd name="T113" fmla="*/ 190 h 552"/>
                <a:gd name="T114" fmla="*/ 422 w 551"/>
                <a:gd name="T115" fmla="*/ 190 h 552"/>
                <a:gd name="T116" fmla="*/ 426 w 551"/>
                <a:gd name="T117" fmla="*/ 26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1" h="552">
                  <a:moveTo>
                    <a:pt x="466" y="157"/>
                  </a:moveTo>
                  <a:cubicBezTo>
                    <a:pt x="466" y="163"/>
                    <a:pt x="469" y="168"/>
                    <a:pt x="473" y="172"/>
                  </a:cubicBezTo>
                  <a:cubicBezTo>
                    <a:pt x="473" y="172"/>
                    <a:pt x="473" y="172"/>
                    <a:pt x="473" y="172"/>
                  </a:cubicBezTo>
                  <a:cubicBezTo>
                    <a:pt x="545" y="244"/>
                    <a:pt x="545" y="244"/>
                    <a:pt x="545" y="244"/>
                  </a:cubicBezTo>
                  <a:cubicBezTo>
                    <a:pt x="545" y="244"/>
                    <a:pt x="545" y="244"/>
                    <a:pt x="545" y="244"/>
                  </a:cubicBezTo>
                  <a:cubicBezTo>
                    <a:pt x="549" y="248"/>
                    <a:pt x="551" y="253"/>
                    <a:pt x="551" y="259"/>
                  </a:cubicBezTo>
                  <a:cubicBezTo>
                    <a:pt x="551" y="169"/>
                    <a:pt x="551" y="169"/>
                    <a:pt x="551" y="169"/>
                  </a:cubicBezTo>
                  <a:cubicBezTo>
                    <a:pt x="551" y="165"/>
                    <a:pt x="549" y="159"/>
                    <a:pt x="546" y="156"/>
                  </a:cubicBezTo>
                  <a:cubicBezTo>
                    <a:pt x="395" y="5"/>
                    <a:pt x="395" y="5"/>
                    <a:pt x="395" y="5"/>
                  </a:cubicBezTo>
                  <a:cubicBezTo>
                    <a:pt x="392" y="2"/>
                    <a:pt x="386" y="0"/>
                    <a:pt x="382" y="0"/>
                  </a:cubicBezTo>
                  <a:cubicBezTo>
                    <a:pt x="371" y="0"/>
                    <a:pt x="371" y="0"/>
                    <a:pt x="371" y="0"/>
                  </a:cubicBezTo>
                  <a:cubicBezTo>
                    <a:pt x="371" y="0"/>
                    <a:pt x="371" y="0"/>
                    <a:pt x="371" y="0"/>
                  </a:cubicBezTo>
                  <a:cubicBezTo>
                    <a:pt x="371" y="0"/>
                    <a:pt x="371" y="0"/>
                    <a:pt x="371" y="0"/>
                  </a:cubicBezTo>
                  <a:cubicBezTo>
                    <a:pt x="368" y="0"/>
                    <a:pt x="366" y="2"/>
                    <a:pt x="366" y="5"/>
                  </a:cubicBezTo>
                  <a:cubicBezTo>
                    <a:pt x="366" y="77"/>
                    <a:pt x="366" y="77"/>
                    <a:pt x="366" y="77"/>
                  </a:cubicBezTo>
                  <a:cubicBezTo>
                    <a:pt x="366" y="81"/>
                    <a:pt x="362" y="85"/>
                    <a:pt x="358" y="85"/>
                  </a:cubicBezTo>
                  <a:cubicBezTo>
                    <a:pt x="350" y="85"/>
                    <a:pt x="350" y="85"/>
                    <a:pt x="350" y="85"/>
                  </a:cubicBezTo>
                  <a:cubicBezTo>
                    <a:pt x="350" y="16"/>
                    <a:pt x="350" y="16"/>
                    <a:pt x="350" y="16"/>
                  </a:cubicBezTo>
                  <a:cubicBezTo>
                    <a:pt x="350" y="7"/>
                    <a:pt x="343" y="0"/>
                    <a:pt x="334" y="0"/>
                  </a:cubicBezTo>
                  <a:cubicBezTo>
                    <a:pt x="217" y="0"/>
                    <a:pt x="217" y="0"/>
                    <a:pt x="217" y="0"/>
                  </a:cubicBezTo>
                  <a:cubicBezTo>
                    <a:pt x="208" y="0"/>
                    <a:pt x="201" y="7"/>
                    <a:pt x="201" y="16"/>
                  </a:cubicBezTo>
                  <a:cubicBezTo>
                    <a:pt x="201" y="85"/>
                    <a:pt x="201" y="85"/>
                    <a:pt x="201" y="85"/>
                  </a:cubicBezTo>
                  <a:cubicBezTo>
                    <a:pt x="193" y="85"/>
                    <a:pt x="193" y="85"/>
                    <a:pt x="193" y="85"/>
                  </a:cubicBezTo>
                  <a:cubicBezTo>
                    <a:pt x="189" y="85"/>
                    <a:pt x="185" y="81"/>
                    <a:pt x="185" y="77"/>
                  </a:cubicBezTo>
                  <a:cubicBezTo>
                    <a:pt x="185" y="5"/>
                    <a:pt x="185" y="5"/>
                    <a:pt x="185" y="5"/>
                  </a:cubicBezTo>
                  <a:cubicBezTo>
                    <a:pt x="185" y="2"/>
                    <a:pt x="183" y="0"/>
                    <a:pt x="180" y="0"/>
                  </a:cubicBezTo>
                  <a:cubicBezTo>
                    <a:pt x="180" y="0"/>
                    <a:pt x="180" y="0"/>
                    <a:pt x="180" y="0"/>
                  </a:cubicBezTo>
                  <a:cubicBezTo>
                    <a:pt x="169" y="0"/>
                    <a:pt x="169" y="0"/>
                    <a:pt x="169" y="0"/>
                  </a:cubicBezTo>
                  <a:cubicBezTo>
                    <a:pt x="165" y="0"/>
                    <a:pt x="159" y="2"/>
                    <a:pt x="156" y="5"/>
                  </a:cubicBezTo>
                  <a:cubicBezTo>
                    <a:pt x="5" y="156"/>
                    <a:pt x="5" y="156"/>
                    <a:pt x="5" y="156"/>
                  </a:cubicBezTo>
                  <a:cubicBezTo>
                    <a:pt x="2" y="159"/>
                    <a:pt x="0" y="165"/>
                    <a:pt x="0" y="169"/>
                  </a:cubicBezTo>
                  <a:cubicBezTo>
                    <a:pt x="0" y="259"/>
                    <a:pt x="0" y="259"/>
                    <a:pt x="0" y="259"/>
                  </a:cubicBezTo>
                  <a:cubicBezTo>
                    <a:pt x="0" y="253"/>
                    <a:pt x="2" y="248"/>
                    <a:pt x="6" y="244"/>
                  </a:cubicBezTo>
                  <a:cubicBezTo>
                    <a:pt x="6" y="244"/>
                    <a:pt x="6" y="244"/>
                    <a:pt x="6" y="244"/>
                  </a:cubicBezTo>
                  <a:cubicBezTo>
                    <a:pt x="78" y="172"/>
                    <a:pt x="78" y="172"/>
                    <a:pt x="78" y="172"/>
                  </a:cubicBezTo>
                  <a:cubicBezTo>
                    <a:pt x="78" y="172"/>
                    <a:pt x="78" y="172"/>
                    <a:pt x="78" y="172"/>
                  </a:cubicBezTo>
                  <a:cubicBezTo>
                    <a:pt x="82" y="168"/>
                    <a:pt x="85" y="163"/>
                    <a:pt x="85" y="157"/>
                  </a:cubicBezTo>
                  <a:cubicBezTo>
                    <a:pt x="85" y="165"/>
                    <a:pt x="85" y="165"/>
                    <a:pt x="85" y="165"/>
                  </a:cubicBezTo>
                  <a:cubicBezTo>
                    <a:pt x="85" y="172"/>
                    <a:pt x="85" y="172"/>
                    <a:pt x="85" y="172"/>
                  </a:cubicBezTo>
                  <a:cubicBezTo>
                    <a:pt x="85" y="178"/>
                    <a:pt x="82" y="183"/>
                    <a:pt x="78" y="187"/>
                  </a:cubicBezTo>
                  <a:cubicBezTo>
                    <a:pt x="78" y="187"/>
                    <a:pt x="78" y="187"/>
                    <a:pt x="78" y="187"/>
                  </a:cubicBezTo>
                  <a:cubicBezTo>
                    <a:pt x="6" y="259"/>
                    <a:pt x="6" y="259"/>
                    <a:pt x="6" y="259"/>
                  </a:cubicBezTo>
                  <a:cubicBezTo>
                    <a:pt x="6" y="259"/>
                    <a:pt x="6" y="259"/>
                    <a:pt x="6" y="259"/>
                  </a:cubicBezTo>
                  <a:cubicBezTo>
                    <a:pt x="2" y="263"/>
                    <a:pt x="0" y="268"/>
                    <a:pt x="0" y="274"/>
                  </a:cubicBezTo>
                  <a:cubicBezTo>
                    <a:pt x="0" y="355"/>
                    <a:pt x="0" y="355"/>
                    <a:pt x="0" y="355"/>
                  </a:cubicBezTo>
                  <a:cubicBezTo>
                    <a:pt x="0" y="350"/>
                    <a:pt x="2" y="344"/>
                    <a:pt x="6" y="340"/>
                  </a:cubicBezTo>
                  <a:cubicBezTo>
                    <a:pt x="6" y="340"/>
                    <a:pt x="6" y="340"/>
                    <a:pt x="6" y="340"/>
                  </a:cubicBezTo>
                  <a:cubicBezTo>
                    <a:pt x="78" y="269"/>
                    <a:pt x="78" y="269"/>
                    <a:pt x="78" y="269"/>
                  </a:cubicBezTo>
                  <a:cubicBezTo>
                    <a:pt x="78" y="268"/>
                    <a:pt x="78" y="268"/>
                    <a:pt x="78" y="268"/>
                  </a:cubicBezTo>
                  <a:cubicBezTo>
                    <a:pt x="82" y="265"/>
                    <a:pt x="85" y="259"/>
                    <a:pt x="85" y="253"/>
                  </a:cubicBezTo>
                  <a:cubicBezTo>
                    <a:pt x="85" y="262"/>
                    <a:pt x="85" y="262"/>
                    <a:pt x="85" y="262"/>
                  </a:cubicBezTo>
                  <a:cubicBezTo>
                    <a:pt x="85" y="268"/>
                    <a:pt x="85" y="268"/>
                    <a:pt x="85" y="268"/>
                  </a:cubicBezTo>
                  <a:cubicBezTo>
                    <a:pt x="85" y="274"/>
                    <a:pt x="82" y="279"/>
                    <a:pt x="78" y="283"/>
                  </a:cubicBezTo>
                  <a:cubicBezTo>
                    <a:pt x="78" y="283"/>
                    <a:pt x="78" y="283"/>
                    <a:pt x="78" y="283"/>
                  </a:cubicBezTo>
                  <a:cubicBezTo>
                    <a:pt x="6" y="355"/>
                    <a:pt x="6" y="355"/>
                    <a:pt x="6" y="355"/>
                  </a:cubicBezTo>
                  <a:cubicBezTo>
                    <a:pt x="6" y="355"/>
                    <a:pt x="6" y="355"/>
                    <a:pt x="6" y="355"/>
                  </a:cubicBezTo>
                  <a:cubicBezTo>
                    <a:pt x="2" y="359"/>
                    <a:pt x="0" y="364"/>
                    <a:pt x="0" y="370"/>
                  </a:cubicBezTo>
                  <a:cubicBezTo>
                    <a:pt x="0" y="382"/>
                    <a:pt x="0" y="382"/>
                    <a:pt x="0" y="382"/>
                  </a:cubicBezTo>
                  <a:cubicBezTo>
                    <a:pt x="0" y="387"/>
                    <a:pt x="2" y="392"/>
                    <a:pt x="5" y="395"/>
                  </a:cubicBezTo>
                  <a:cubicBezTo>
                    <a:pt x="26" y="417"/>
                    <a:pt x="26" y="417"/>
                    <a:pt x="26" y="417"/>
                  </a:cubicBezTo>
                  <a:cubicBezTo>
                    <a:pt x="78" y="365"/>
                    <a:pt x="78" y="365"/>
                    <a:pt x="78" y="365"/>
                  </a:cubicBezTo>
                  <a:cubicBezTo>
                    <a:pt x="78" y="365"/>
                    <a:pt x="78" y="365"/>
                    <a:pt x="78" y="365"/>
                  </a:cubicBezTo>
                  <a:cubicBezTo>
                    <a:pt x="82" y="361"/>
                    <a:pt x="85" y="355"/>
                    <a:pt x="85" y="349"/>
                  </a:cubicBezTo>
                  <a:cubicBezTo>
                    <a:pt x="85" y="358"/>
                    <a:pt x="85" y="358"/>
                    <a:pt x="85" y="358"/>
                  </a:cubicBezTo>
                  <a:cubicBezTo>
                    <a:pt x="85" y="364"/>
                    <a:pt x="85" y="364"/>
                    <a:pt x="85" y="364"/>
                  </a:cubicBezTo>
                  <a:cubicBezTo>
                    <a:pt x="85" y="370"/>
                    <a:pt x="82" y="375"/>
                    <a:pt x="78" y="379"/>
                  </a:cubicBezTo>
                  <a:cubicBezTo>
                    <a:pt x="78" y="379"/>
                    <a:pt x="78" y="379"/>
                    <a:pt x="78" y="379"/>
                  </a:cubicBezTo>
                  <a:cubicBezTo>
                    <a:pt x="34" y="424"/>
                    <a:pt x="34" y="424"/>
                    <a:pt x="34" y="424"/>
                  </a:cubicBezTo>
                  <a:cubicBezTo>
                    <a:pt x="155" y="545"/>
                    <a:pt x="155" y="545"/>
                    <a:pt x="155" y="545"/>
                  </a:cubicBezTo>
                  <a:cubicBezTo>
                    <a:pt x="187" y="486"/>
                    <a:pt x="187" y="486"/>
                    <a:pt x="187" y="486"/>
                  </a:cubicBezTo>
                  <a:cubicBezTo>
                    <a:pt x="190" y="481"/>
                    <a:pt x="196" y="477"/>
                    <a:pt x="202" y="477"/>
                  </a:cubicBezTo>
                  <a:cubicBezTo>
                    <a:pt x="207" y="477"/>
                    <a:pt x="207" y="477"/>
                    <a:pt x="207" y="477"/>
                  </a:cubicBezTo>
                  <a:cubicBezTo>
                    <a:pt x="215" y="477"/>
                    <a:pt x="215" y="477"/>
                    <a:pt x="215" y="477"/>
                  </a:cubicBezTo>
                  <a:cubicBezTo>
                    <a:pt x="208" y="477"/>
                    <a:pt x="203" y="481"/>
                    <a:pt x="200" y="486"/>
                  </a:cubicBezTo>
                  <a:cubicBezTo>
                    <a:pt x="200" y="486"/>
                    <a:pt x="200" y="486"/>
                    <a:pt x="200" y="486"/>
                  </a:cubicBezTo>
                  <a:cubicBezTo>
                    <a:pt x="164" y="551"/>
                    <a:pt x="164" y="551"/>
                    <a:pt x="164" y="551"/>
                  </a:cubicBezTo>
                  <a:cubicBezTo>
                    <a:pt x="166" y="551"/>
                    <a:pt x="167" y="552"/>
                    <a:pt x="169" y="552"/>
                  </a:cubicBezTo>
                  <a:cubicBezTo>
                    <a:pt x="231" y="552"/>
                    <a:pt x="231" y="552"/>
                    <a:pt x="231" y="552"/>
                  </a:cubicBezTo>
                  <a:cubicBezTo>
                    <a:pt x="243" y="486"/>
                    <a:pt x="243" y="486"/>
                    <a:pt x="243" y="486"/>
                  </a:cubicBezTo>
                  <a:cubicBezTo>
                    <a:pt x="244" y="481"/>
                    <a:pt x="248" y="477"/>
                    <a:pt x="253" y="477"/>
                  </a:cubicBezTo>
                  <a:cubicBezTo>
                    <a:pt x="254" y="477"/>
                    <a:pt x="254" y="477"/>
                    <a:pt x="254" y="477"/>
                  </a:cubicBezTo>
                  <a:cubicBezTo>
                    <a:pt x="255" y="477"/>
                    <a:pt x="255" y="477"/>
                    <a:pt x="255" y="477"/>
                  </a:cubicBezTo>
                  <a:cubicBezTo>
                    <a:pt x="264" y="477"/>
                    <a:pt x="264" y="477"/>
                    <a:pt x="264" y="477"/>
                  </a:cubicBezTo>
                  <a:cubicBezTo>
                    <a:pt x="259" y="477"/>
                    <a:pt x="255" y="481"/>
                    <a:pt x="254" y="486"/>
                  </a:cubicBezTo>
                  <a:cubicBezTo>
                    <a:pt x="242" y="552"/>
                    <a:pt x="242" y="552"/>
                    <a:pt x="242" y="552"/>
                  </a:cubicBezTo>
                  <a:cubicBezTo>
                    <a:pt x="309" y="552"/>
                    <a:pt x="309" y="552"/>
                    <a:pt x="309" y="552"/>
                  </a:cubicBezTo>
                  <a:cubicBezTo>
                    <a:pt x="297" y="486"/>
                    <a:pt x="297" y="486"/>
                    <a:pt x="297" y="486"/>
                  </a:cubicBezTo>
                  <a:cubicBezTo>
                    <a:pt x="296" y="481"/>
                    <a:pt x="292" y="477"/>
                    <a:pt x="287" y="477"/>
                  </a:cubicBezTo>
                  <a:cubicBezTo>
                    <a:pt x="296" y="477"/>
                    <a:pt x="296" y="477"/>
                    <a:pt x="296" y="477"/>
                  </a:cubicBezTo>
                  <a:cubicBezTo>
                    <a:pt x="297" y="477"/>
                    <a:pt x="297" y="477"/>
                    <a:pt x="297" y="477"/>
                  </a:cubicBezTo>
                  <a:cubicBezTo>
                    <a:pt x="298" y="477"/>
                    <a:pt x="298" y="477"/>
                    <a:pt x="298" y="477"/>
                  </a:cubicBezTo>
                  <a:cubicBezTo>
                    <a:pt x="303" y="477"/>
                    <a:pt x="307" y="481"/>
                    <a:pt x="308" y="486"/>
                  </a:cubicBezTo>
                  <a:cubicBezTo>
                    <a:pt x="320" y="552"/>
                    <a:pt x="320" y="552"/>
                    <a:pt x="320" y="552"/>
                  </a:cubicBezTo>
                  <a:cubicBezTo>
                    <a:pt x="382" y="552"/>
                    <a:pt x="382" y="552"/>
                    <a:pt x="382" y="552"/>
                  </a:cubicBezTo>
                  <a:cubicBezTo>
                    <a:pt x="384" y="552"/>
                    <a:pt x="385" y="551"/>
                    <a:pt x="387" y="551"/>
                  </a:cubicBezTo>
                  <a:cubicBezTo>
                    <a:pt x="351" y="486"/>
                    <a:pt x="351" y="486"/>
                    <a:pt x="351" y="486"/>
                  </a:cubicBezTo>
                  <a:cubicBezTo>
                    <a:pt x="351" y="486"/>
                    <a:pt x="351" y="486"/>
                    <a:pt x="351" y="486"/>
                  </a:cubicBezTo>
                  <a:cubicBezTo>
                    <a:pt x="348" y="481"/>
                    <a:pt x="343" y="477"/>
                    <a:pt x="336" y="477"/>
                  </a:cubicBezTo>
                  <a:cubicBezTo>
                    <a:pt x="344" y="477"/>
                    <a:pt x="344" y="477"/>
                    <a:pt x="344" y="477"/>
                  </a:cubicBezTo>
                  <a:cubicBezTo>
                    <a:pt x="349" y="477"/>
                    <a:pt x="349" y="477"/>
                    <a:pt x="349" y="477"/>
                  </a:cubicBezTo>
                  <a:cubicBezTo>
                    <a:pt x="355" y="477"/>
                    <a:pt x="361" y="481"/>
                    <a:pt x="364" y="486"/>
                  </a:cubicBezTo>
                  <a:cubicBezTo>
                    <a:pt x="396" y="545"/>
                    <a:pt x="396" y="545"/>
                    <a:pt x="396" y="545"/>
                  </a:cubicBezTo>
                  <a:cubicBezTo>
                    <a:pt x="517" y="424"/>
                    <a:pt x="517" y="424"/>
                    <a:pt x="517" y="424"/>
                  </a:cubicBezTo>
                  <a:cubicBezTo>
                    <a:pt x="473" y="379"/>
                    <a:pt x="473" y="379"/>
                    <a:pt x="473" y="379"/>
                  </a:cubicBezTo>
                  <a:cubicBezTo>
                    <a:pt x="473" y="379"/>
                    <a:pt x="473" y="379"/>
                    <a:pt x="473" y="379"/>
                  </a:cubicBezTo>
                  <a:cubicBezTo>
                    <a:pt x="469" y="375"/>
                    <a:pt x="466" y="370"/>
                    <a:pt x="466" y="364"/>
                  </a:cubicBezTo>
                  <a:cubicBezTo>
                    <a:pt x="466" y="358"/>
                    <a:pt x="466" y="358"/>
                    <a:pt x="466" y="358"/>
                  </a:cubicBezTo>
                  <a:cubicBezTo>
                    <a:pt x="466" y="349"/>
                    <a:pt x="466" y="349"/>
                    <a:pt x="466" y="349"/>
                  </a:cubicBezTo>
                  <a:cubicBezTo>
                    <a:pt x="466" y="355"/>
                    <a:pt x="469" y="361"/>
                    <a:pt x="473" y="365"/>
                  </a:cubicBezTo>
                  <a:cubicBezTo>
                    <a:pt x="473" y="365"/>
                    <a:pt x="473" y="365"/>
                    <a:pt x="473" y="365"/>
                  </a:cubicBezTo>
                  <a:cubicBezTo>
                    <a:pt x="525" y="417"/>
                    <a:pt x="525" y="417"/>
                    <a:pt x="525" y="417"/>
                  </a:cubicBezTo>
                  <a:cubicBezTo>
                    <a:pt x="546" y="395"/>
                    <a:pt x="546" y="395"/>
                    <a:pt x="546" y="395"/>
                  </a:cubicBezTo>
                  <a:cubicBezTo>
                    <a:pt x="549" y="392"/>
                    <a:pt x="551" y="387"/>
                    <a:pt x="551" y="382"/>
                  </a:cubicBezTo>
                  <a:cubicBezTo>
                    <a:pt x="551" y="370"/>
                    <a:pt x="551" y="370"/>
                    <a:pt x="551" y="370"/>
                  </a:cubicBezTo>
                  <a:cubicBezTo>
                    <a:pt x="551" y="364"/>
                    <a:pt x="549" y="359"/>
                    <a:pt x="545" y="355"/>
                  </a:cubicBezTo>
                  <a:cubicBezTo>
                    <a:pt x="545" y="355"/>
                    <a:pt x="545" y="355"/>
                    <a:pt x="545" y="355"/>
                  </a:cubicBezTo>
                  <a:cubicBezTo>
                    <a:pt x="473" y="283"/>
                    <a:pt x="473" y="283"/>
                    <a:pt x="473" y="283"/>
                  </a:cubicBezTo>
                  <a:cubicBezTo>
                    <a:pt x="473" y="283"/>
                    <a:pt x="473" y="283"/>
                    <a:pt x="473" y="283"/>
                  </a:cubicBezTo>
                  <a:cubicBezTo>
                    <a:pt x="469" y="279"/>
                    <a:pt x="466" y="274"/>
                    <a:pt x="466" y="268"/>
                  </a:cubicBezTo>
                  <a:cubicBezTo>
                    <a:pt x="466" y="262"/>
                    <a:pt x="466" y="262"/>
                    <a:pt x="466" y="262"/>
                  </a:cubicBezTo>
                  <a:cubicBezTo>
                    <a:pt x="466" y="253"/>
                    <a:pt x="466" y="253"/>
                    <a:pt x="466" y="253"/>
                  </a:cubicBezTo>
                  <a:cubicBezTo>
                    <a:pt x="466" y="259"/>
                    <a:pt x="469" y="265"/>
                    <a:pt x="473" y="268"/>
                  </a:cubicBezTo>
                  <a:cubicBezTo>
                    <a:pt x="473" y="269"/>
                    <a:pt x="473" y="269"/>
                    <a:pt x="473" y="269"/>
                  </a:cubicBezTo>
                  <a:cubicBezTo>
                    <a:pt x="545" y="340"/>
                    <a:pt x="545" y="340"/>
                    <a:pt x="545" y="340"/>
                  </a:cubicBezTo>
                  <a:cubicBezTo>
                    <a:pt x="545" y="340"/>
                    <a:pt x="545" y="340"/>
                    <a:pt x="545" y="340"/>
                  </a:cubicBezTo>
                  <a:cubicBezTo>
                    <a:pt x="549" y="344"/>
                    <a:pt x="551" y="350"/>
                    <a:pt x="551" y="355"/>
                  </a:cubicBezTo>
                  <a:cubicBezTo>
                    <a:pt x="551" y="274"/>
                    <a:pt x="551" y="274"/>
                    <a:pt x="551" y="274"/>
                  </a:cubicBezTo>
                  <a:cubicBezTo>
                    <a:pt x="551" y="268"/>
                    <a:pt x="549" y="263"/>
                    <a:pt x="545" y="259"/>
                  </a:cubicBezTo>
                  <a:cubicBezTo>
                    <a:pt x="545" y="259"/>
                    <a:pt x="545" y="259"/>
                    <a:pt x="545" y="259"/>
                  </a:cubicBezTo>
                  <a:cubicBezTo>
                    <a:pt x="473" y="187"/>
                    <a:pt x="473" y="187"/>
                    <a:pt x="473" y="187"/>
                  </a:cubicBezTo>
                  <a:cubicBezTo>
                    <a:pt x="473" y="187"/>
                    <a:pt x="473" y="187"/>
                    <a:pt x="473" y="187"/>
                  </a:cubicBezTo>
                  <a:cubicBezTo>
                    <a:pt x="469" y="183"/>
                    <a:pt x="466" y="178"/>
                    <a:pt x="466" y="172"/>
                  </a:cubicBezTo>
                  <a:cubicBezTo>
                    <a:pt x="466" y="165"/>
                    <a:pt x="466" y="165"/>
                    <a:pt x="466" y="165"/>
                  </a:cubicBezTo>
                  <a:lnTo>
                    <a:pt x="466" y="157"/>
                  </a:lnTo>
                  <a:close/>
                  <a:moveTo>
                    <a:pt x="334" y="162"/>
                  </a:moveTo>
                  <a:cubicBezTo>
                    <a:pt x="337" y="139"/>
                    <a:pt x="337" y="142"/>
                    <a:pt x="350" y="137"/>
                  </a:cubicBezTo>
                  <a:cubicBezTo>
                    <a:pt x="364" y="134"/>
                    <a:pt x="372" y="132"/>
                    <a:pt x="380" y="132"/>
                  </a:cubicBezTo>
                  <a:cubicBezTo>
                    <a:pt x="388" y="133"/>
                    <a:pt x="405" y="133"/>
                    <a:pt x="420" y="139"/>
                  </a:cubicBezTo>
                  <a:cubicBezTo>
                    <a:pt x="427" y="141"/>
                    <a:pt x="424" y="144"/>
                    <a:pt x="425" y="169"/>
                  </a:cubicBezTo>
                  <a:cubicBezTo>
                    <a:pt x="424" y="179"/>
                    <a:pt x="423" y="177"/>
                    <a:pt x="413" y="178"/>
                  </a:cubicBezTo>
                  <a:cubicBezTo>
                    <a:pt x="405" y="178"/>
                    <a:pt x="401" y="179"/>
                    <a:pt x="390" y="176"/>
                  </a:cubicBezTo>
                  <a:cubicBezTo>
                    <a:pt x="387" y="171"/>
                    <a:pt x="383" y="149"/>
                    <a:pt x="375" y="151"/>
                  </a:cubicBezTo>
                  <a:cubicBezTo>
                    <a:pt x="372" y="154"/>
                    <a:pt x="375" y="154"/>
                    <a:pt x="369" y="165"/>
                  </a:cubicBezTo>
                  <a:cubicBezTo>
                    <a:pt x="368" y="167"/>
                    <a:pt x="366" y="172"/>
                    <a:pt x="364" y="175"/>
                  </a:cubicBezTo>
                  <a:cubicBezTo>
                    <a:pt x="356" y="178"/>
                    <a:pt x="350" y="177"/>
                    <a:pt x="341" y="178"/>
                  </a:cubicBezTo>
                  <a:cubicBezTo>
                    <a:pt x="332" y="177"/>
                    <a:pt x="335" y="173"/>
                    <a:pt x="334" y="162"/>
                  </a:cubicBezTo>
                  <a:close/>
                  <a:moveTo>
                    <a:pt x="319" y="143"/>
                  </a:moveTo>
                  <a:cubicBezTo>
                    <a:pt x="319" y="138"/>
                    <a:pt x="319" y="137"/>
                    <a:pt x="323" y="137"/>
                  </a:cubicBezTo>
                  <a:cubicBezTo>
                    <a:pt x="329" y="137"/>
                    <a:pt x="329" y="139"/>
                    <a:pt x="329" y="142"/>
                  </a:cubicBezTo>
                  <a:cubicBezTo>
                    <a:pt x="329" y="147"/>
                    <a:pt x="329" y="157"/>
                    <a:pt x="329" y="166"/>
                  </a:cubicBezTo>
                  <a:cubicBezTo>
                    <a:pt x="329" y="172"/>
                    <a:pt x="329" y="183"/>
                    <a:pt x="324" y="185"/>
                  </a:cubicBezTo>
                  <a:cubicBezTo>
                    <a:pt x="320" y="185"/>
                    <a:pt x="317" y="186"/>
                    <a:pt x="317" y="180"/>
                  </a:cubicBezTo>
                  <a:cubicBezTo>
                    <a:pt x="317" y="177"/>
                    <a:pt x="318" y="172"/>
                    <a:pt x="319" y="168"/>
                  </a:cubicBezTo>
                  <a:cubicBezTo>
                    <a:pt x="320" y="163"/>
                    <a:pt x="319" y="149"/>
                    <a:pt x="319" y="143"/>
                  </a:cubicBezTo>
                  <a:close/>
                  <a:moveTo>
                    <a:pt x="322" y="199"/>
                  </a:moveTo>
                  <a:cubicBezTo>
                    <a:pt x="327" y="202"/>
                    <a:pt x="327" y="219"/>
                    <a:pt x="327" y="219"/>
                  </a:cubicBezTo>
                  <a:cubicBezTo>
                    <a:pt x="328" y="221"/>
                    <a:pt x="328" y="237"/>
                    <a:pt x="328" y="242"/>
                  </a:cubicBezTo>
                  <a:cubicBezTo>
                    <a:pt x="328" y="247"/>
                    <a:pt x="328" y="251"/>
                    <a:pt x="328" y="253"/>
                  </a:cubicBezTo>
                  <a:cubicBezTo>
                    <a:pt x="326" y="254"/>
                    <a:pt x="324" y="255"/>
                    <a:pt x="321" y="254"/>
                  </a:cubicBezTo>
                  <a:cubicBezTo>
                    <a:pt x="318" y="253"/>
                    <a:pt x="317" y="239"/>
                    <a:pt x="317" y="234"/>
                  </a:cubicBezTo>
                  <a:cubicBezTo>
                    <a:pt x="317" y="230"/>
                    <a:pt x="317" y="220"/>
                    <a:pt x="315" y="209"/>
                  </a:cubicBezTo>
                  <a:cubicBezTo>
                    <a:pt x="314" y="199"/>
                    <a:pt x="315" y="200"/>
                    <a:pt x="322" y="199"/>
                  </a:cubicBezTo>
                  <a:close/>
                  <a:moveTo>
                    <a:pt x="300" y="190"/>
                  </a:moveTo>
                  <a:cubicBezTo>
                    <a:pt x="301" y="182"/>
                    <a:pt x="303" y="157"/>
                    <a:pt x="302" y="150"/>
                  </a:cubicBezTo>
                  <a:cubicBezTo>
                    <a:pt x="303" y="146"/>
                    <a:pt x="302" y="140"/>
                    <a:pt x="303" y="135"/>
                  </a:cubicBezTo>
                  <a:cubicBezTo>
                    <a:pt x="304" y="133"/>
                    <a:pt x="306" y="133"/>
                    <a:pt x="310" y="133"/>
                  </a:cubicBezTo>
                  <a:cubicBezTo>
                    <a:pt x="316" y="131"/>
                    <a:pt x="314" y="152"/>
                    <a:pt x="314" y="152"/>
                  </a:cubicBezTo>
                  <a:cubicBezTo>
                    <a:pt x="314" y="170"/>
                    <a:pt x="309" y="206"/>
                    <a:pt x="309" y="215"/>
                  </a:cubicBezTo>
                  <a:cubicBezTo>
                    <a:pt x="307" y="230"/>
                    <a:pt x="314" y="271"/>
                    <a:pt x="310" y="275"/>
                  </a:cubicBezTo>
                  <a:cubicBezTo>
                    <a:pt x="309" y="276"/>
                    <a:pt x="304" y="276"/>
                    <a:pt x="303" y="274"/>
                  </a:cubicBezTo>
                  <a:cubicBezTo>
                    <a:pt x="299" y="263"/>
                    <a:pt x="299" y="246"/>
                    <a:pt x="298" y="232"/>
                  </a:cubicBezTo>
                  <a:cubicBezTo>
                    <a:pt x="297" y="215"/>
                    <a:pt x="300" y="197"/>
                    <a:pt x="300" y="190"/>
                  </a:cubicBezTo>
                  <a:close/>
                  <a:moveTo>
                    <a:pt x="285" y="166"/>
                  </a:moveTo>
                  <a:cubicBezTo>
                    <a:pt x="287" y="155"/>
                    <a:pt x="286" y="143"/>
                    <a:pt x="287" y="139"/>
                  </a:cubicBezTo>
                  <a:cubicBezTo>
                    <a:pt x="288" y="138"/>
                    <a:pt x="291" y="137"/>
                    <a:pt x="294" y="138"/>
                  </a:cubicBezTo>
                  <a:cubicBezTo>
                    <a:pt x="298" y="141"/>
                    <a:pt x="299" y="177"/>
                    <a:pt x="290" y="184"/>
                  </a:cubicBezTo>
                  <a:cubicBezTo>
                    <a:pt x="288" y="184"/>
                    <a:pt x="284" y="184"/>
                    <a:pt x="283" y="182"/>
                  </a:cubicBezTo>
                  <a:cubicBezTo>
                    <a:pt x="282" y="180"/>
                    <a:pt x="283" y="174"/>
                    <a:pt x="285" y="166"/>
                  </a:cubicBezTo>
                  <a:close/>
                  <a:moveTo>
                    <a:pt x="280" y="214"/>
                  </a:moveTo>
                  <a:cubicBezTo>
                    <a:pt x="280" y="200"/>
                    <a:pt x="281" y="197"/>
                    <a:pt x="284" y="193"/>
                  </a:cubicBezTo>
                  <a:cubicBezTo>
                    <a:pt x="287" y="191"/>
                    <a:pt x="291" y="193"/>
                    <a:pt x="293" y="195"/>
                  </a:cubicBezTo>
                  <a:cubicBezTo>
                    <a:pt x="295" y="200"/>
                    <a:pt x="291" y="225"/>
                    <a:pt x="291" y="237"/>
                  </a:cubicBezTo>
                  <a:cubicBezTo>
                    <a:pt x="290" y="248"/>
                    <a:pt x="294" y="259"/>
                    <a:pt x="289" y="261"/>
                  </a:cubicBezTo>
                  <a:cubicBezTo>
                    <a:pt x="285" y="262"/>
                    <a:pt x="281" y="261"/>
                    <a:pt x="281" y="258"/>
                  </a:cubicBezTo>
                  <a:cubicBezTo>
                    <a:pt x="279" y="244"/>
                    <a:pt x="280" y="214"/>
                    <a:pt x="280" y="214"/>
                  </a:cubicBezTo>
                  <a:close/>
                  <a:moveTo>
                    <a:pt x="267" y="388"/>
                  </a:moveTo>
                  <a:cubicBezTo>
                    <a:pt x="266" y="407"/>
                    <a:pt x="266" y="405"/>
                    <a:pt x="253" y="405"/>
                  </a:cubicBezTo>
                  <a:cubicBezTo>
                    <a:pt x="242" y="405"/>
                    <a:pt x="214" y="405"/>
                    <a:pt x="212" y="406"/>
                  </a:cubicBezTo>
                  <a:cubicBezTo>
                    <a:pt x="212" y="408"/>
                    <a:pt x="211" y="414"/>
                    <a:pt x="211" y="419"/>
                  </a:cubicBezTo>
                  <a:cubicBezTo>
                    <a:pt x="212" y="426"/>
                    <a:pt x="216" y="428"/>
                    <a:pt x="186" y="431"/>
                  </a:cubicBezTo>
                  <a:cubicBezTo>
                    <a:pt x="179" y="432"/>
                    <a:pt x="134" y="430"/>
                    <a:pt x="131" y="425"/>
                  </a:cubicBezTo>
                  <a:cubicBezTo>
                    <a:pt x="128" y="419"/>
                    <a:pt x="122" y="411"/>
                    <a:pt x="127" y="403"/>
                  </a:cubicBezTo>
                  <a:cubicBezTo>
                    <a:pt x="133" y="408"/>
                    <a:pt x="139" y="412"/>
                    <a:pt x="153" y="417"/>
                  </a:cubicBezTo>
                  <a:cubicBezTo>
                    <a:pt x="164" y="419"/>
                    <a:pt x="181" y="420"/>
                    <a:pt x="191" y="418"/>
                  </a:cubicBezTo>
                  <a:cubicBezTo>
                    <a:pt x="197" y="415"/>
                    <a:pt x="197" y="413"/>
                    <a:pt x="196" y="406"/>
                  </a:cubicBezTo>
                  <a:cubicBezTo>
                    <a:pt x="175" y="405"/>
                    <a:pt x="164" y="404"/>
                    <a:pt x="157" y="404"/>
                  </a:cubicBezTo>
                  <a:cubicBezTo>
                    <a:pt x="146" y="403"/>
                    <a:pt x="146" y="403"/>
                    <a:pt x="146" y="397"/>
                  </a:cubicBezTo>
                  <a:cubicBezTo>
                    <a:pt x="147" y="392"/>
                    <a:pt x="148" y="391"/>
                    <a:pt x="155" y="392"/>
                  </a:cubicBezTo>
                  <a:cubicBezTo>
                    <a:pt x="160" y="392"/>
                    <a:pt x="168" y="393"/>
                    <a:pt x="180" y="393"/>
                  </a:cubicBezTo>
                  <a:cubicBezTo>
                    <a:pt x="189" y="393"/>
                    <a:pt x="196" y="393"/>
                    <a:pt x="196" y="393"/>
                  </a:cubicBezTo>
                  <a:cubicBezTo>
                    <a:pt x="196" y="384"/>
                    <a:pt x="196" y="384"/>
                    <a:pt x="196" y="384"/>
                  </a:cubicBezTo>
                  <a:cubicBezTo>
                    <a:pt x="196" y="384"/>
                    <a:pt x="180" y="384"/>
                    <a:pt x="174" y="384"/>
                  </a:cubicBezTo>
                  <a:cubicBezTo>
                    <a:pt x="155" y="383"/>
                    <a:pt x="158" y="381"/>
                    <a:pt x="157" y="372"/>
                  </a:cubicBezTo>
                  <a:cubicBezTo>
                    <a:pt x="159" y="356"/>
                    <a:pt x="159" y="358"/>
                    <a:pt x="173" y="357"/>
                  </a:cubicBezTo>
                  <a:cubicBezTo>
                    <a:pt x="185" y="357"/>
                    <a:pt x="219" y="357"/>
                    <a:pt x="228" y="357"/>
                  </a:cubicBezTo>
                  <a:cubicBezTo>
                    <a:pt x="242" y="358"/>
                    <a:pt x="240" y="359"/>
                    <a:pt x="240" y="371"/>
                  </a:cubicBezTo>
                  <a:cubicBezTo>
                    <a:pt x="238" y="378"/>
                    <a:pt x="241" y="381"/>
                    <a:pt x="227" y="383"/>
                  </a:cubicBezTo>
                  <a:cubicBezTo>
                    <a:pt x="225" y="383"/>
                    <a:pt x="212" y="384"/>
                    <a:pt x="212" y="384"/>
                  </a:cubicBezTo>
                  <a:cubicBezTo>
                    <a:pt x="212" y="393"/>
                    <a:pt x="212" y="393"/>
                    <a:pt x="212" y="393"/>
                  </a:cubicBezTo>
                  <a:cubicBezTo>
                    <a:pt x="242" y="393"/>
                    <a:pt x="242" y="393"/>
                    <a:pt x="242" y="393"/>
                  </a:cubicBezTo>
                  <a:cubicBezTo>
                    <a:pt x="242" y="393"/>
                    <a:pt x="253" y="393"/>
                    <a:pt x="253" y="384"/>
                  </a:cubicBezTo>
                  <a:cubicBezTo>
                    <a:pt x="253" y="375"/>
                    <a:pt x="255" y="361"/>
                    <a:pt x="255" y="361"/>
                  </a:cubicBezTo>
                  <a:cubicBezTo>
                    <a:pt x="255" y="361"/>
                    <a:pt x="255" y="351"/>
                    <a:pt x="245" y="351"/>
                  </a:cubicBezTo>
                  <a:cubicBezTo>
                    <a:pt x="236" y="351"/>
                    <a:pt x="184" y="350"/>
                    <a:pt x="163" y="351"/>
                  </a:cubicBezTo>
                  <a:cubicBezTo>
                    <a:pt x="147" y="351"/>
                    <a:pt x="146" y="354"/>
                    <a:pt x="145" y="359"/>
                  </a:cubicBezTo>
                  <a:cubicBezTo>
                    <a:pt x="144" y="366"/>
                    <a:pt x="142" y="392"/>
                    <a:pt x="138" y="390"/>
                  </a:cubicBezTo>
                  <a:cubicBezTo>
                    <a:pt x="125" y="387"/>
                    <a:pt x="128" y="386"/>
                    <a:pt x="128" y="379"/>
                  </a:cubicBezTo>
                  <a:cubicBezTo>
                    <a:pt x="129" y="369"/>
                    <a:pt x="130" y="359"/>
                    <a:pt x="132" y="350"/>
                  </a:cubicBezTo>
                  <a:cubicBezTo>
                    <a:pt x="135" y="343"/>
                    <a:pt x="136" y="339"/>
                    <a:pt x="176" y="339"/>
                  </a:cubicBezTo>
                  <a:cubicBezTo>
                    <a:pt x="195" y="339"/>
                    <a:pt x="249" y="339"/>
                    <a:pt x="249" y="339"/>
                  </a:cubicBezTo>
                  <a:cubicBezTo>
                    <a:pt x="261" y="340"/>
                    <a:pt x="265" y="340"/>
                    <a:pt x="267" y="352"/>
                  </a:cubicBezTo>
                  <a:cubicBezTo>
                    <a:pt x="269" y="369"/>
                    <a:pt x="268" y="375"/>
                    <a:pt x="267" y="388"/>
                  </a:cubicBezTo>
                  <a:close/>
                  <a:moveTo>
                    <a:pt x="146" y="306"/>
                  </a:moveTo>
                  <a:cubicBezTo>
                    <a:pt x="146" y="309"/>
                    <a:pt x="151" y="309"/>
                    <a:pt x="161" y="308"/>
                  </a:cubicBezTo>
                  <a:cubicBezTo>
                    <a:pt x="169" y="308"/>
                    <a:pt x="168" y="307"/>
                    <a:pt x="169" y="313"/>
                  </a:cubicBezTo>
                  <a:cubicBezTo>
                    <a:pt x="169" y="316"/>
                    <a:pt x="169" y="317"/>
                    <a:pt x="163" y="317"/>
                  </a:cubicBezTo>
                  <a:cubicBezTo>
                    <a:pt x="144" y="318"/>
                    <a:pt x="146" y="317"/>
                    <a:pt x="146" y="322"/>
                  </a:cubicBezTo>
                  <a:cubicBezTo>
                    <a:pt x="146" y="326"/>
                    <a:pt x="149" y="325"/>
                    <a:pt x="161" y="324"/>
                  </a:cubicBezTo>
                  <a:cubicBezTo>
                    <a:pt x="168" y="324"/>
                    <a:pt x="169" y="323"/>
                    <a:pt x="169" y="328"/>
                  </a:cubicBezTo>
                  <a:cubicBezTo>
                    <a:pt x="170" y="331"/>
                    <a:pt x="169" y="333"/>
                    <a:pt x="169" y="333"/>
                  </a:cubicBezTo>
                  <a:cubicBezTo>
                    <a:pt x="164" y="333"/>
                    <a:pt x="143" y="335"/>
                    <a:pt x="137" y="335"/>
                  </a:cubicBezTo>
                  <a:cubicBezTo>
                    <a:pt x="132" y="334"/>
                    <a:pt x="132" y="334"/>
                    <a:pt x="132" y="323"/>
                  </a:cubicBezTo>
                  <a:cubicBezTo>
                    <a:pt x="133" y="313"/>
                    <a:pt x="133" y="304"/>
                    <a:pt x="136" y="295"/>
                  </a:cubicBezTo>
                  <a:cubicBezTo>
                    <a:pt x="138" y="290"/>
                    <a:pt x="138" y="291"/>
                    <a:pt x="160" y="290"/>
                  </a:cubicBezTo>
                  <a:cubicBezTo>
                    <a:pt x="171" y="290"/>
                    <a:pt x="170" y="289"/>
                    <a:pt x="171" y="297"/>
                  </a:cubicBezTo>
                  <a:cubicBezTo>
                    <a:pt x="171" y="300"/>
                    <a:pt x="171" y="300"/>
                    <a:pt x="153" y="301"/>
                  </a:cubicBezTo>
                  <a:cubicBezTo>
                    <a:pt x="145" y="301"/>
                    <a:pt x="146" y="300"/>
                    <a:pt x="146" y="306"/>
                  </a:cubicBezTo>
                  <a:close/>
                  <a:moveTo>
                    <a:pt x="178" y="296"/>
                  </a:moveTo>
                  <a:cubicBezTo>
                    <a:pt x="177" y="295"/>
                    <a:pt x="181" y="290"/>
                    <a:pt x="183" y="289"/>
                  </a:cubicBezTo>
                  <a:cubicBezTo>
                    <a:pt x="186" y="290"/>
                    <a:pt x="193" y="294"/>
                    <a:pt x="195" y="295"/>
                  </a:cubicBezTo>
                  <a:cubicBezTo>
                    <a:pt x="196" y="295"/>
                    <a:pt x="198" y="296"/>
                    <a:pt x="201" y="298"/>
                  </a:cubicBezTo>
                  <a:cubicBezTo>
                    <a:pt x="202" y="297"/>
                    <a:pt x="203" y="296"/>
                    <a:pt x="204" y="296"/>
                  </a:cubicBezTo>
                  <a:cubicBezTo>
                    <a:pt x="206" y="295"/>
                    <a:pt x="217" y="289"/>
                    <a:pt x="220" y="289"/>
                  </a:cubicBezTo>
                  <a:cubicBezTo>
                    <a:pt x="221" y="289"/>
                    <a:pt x="225" y="296"/>
                    <a:pt x="222" y="297"/>
                  </a:cubicBezTo>
                  <a:cubicBezTo>
                    <a:pt x="219" y="300"/>
                    <a:pt x="215" y="303"/>
                    <a:pt x="212" y="304"/>
                  </a:cubicBezTo>
                  <a:cubicBezTo>
                    <a:pt x="215" y="306"/>
                    <a:pt x="218" y="307"/>
                    <a:pt x="218" y="307"/>
                  </a:cubicBezTo>
                  <a:cubicBezTo>
                    <a:pt x="223" y="309"/>
                    <a:pt x="224" y="310"/>
                    <a:pt x="223" y="315"/>
                  </a:cubicBezTo>
                  <a:cubicBezTo>
                    <a:pt x="223" y="316"/>
                    <a:pt x="221" y="318"/>
                    <a:pt x="220" y="318"/>
                  </a:cubicBezTo>
                  <a:cubicBezTo>
                    <a:pt x="218" y="319"/>
                    <a:pt x="215" y="321"/>
                    <a:pt x="213" y="322"/>
                  </a:cubicBezTo>
                  <a:cubicBezTo>
                    <a:pt x="215" y="323"/>
                    <a:pt x="217" y="324"/>
                    <a:pt x="219" y="325"/>
                  </a:cubicBezTo>
                  <a:cubicBezTo>
                    <a:pt x="227" y="329"/>
                    <a:pt x="227" y="328"/>
                    <a:pt x="224" y="333"/>
                  </a:cubicBezTo>
                  <a:cubicBezTo>
                    <a:pt x="221" y="337"/>
                    <a:pt x="216" y="335"/>
                    <a:pt x="214" y="334"/>
                  </a:cubicBezTo>
                  <a:cubicBezTo>
                    <a:pt x="213" y="333"/>
                    <a:pt x="207" y="331"/>
                    <a:pt x="201" y="327"/>
                  </a:cubicBezTo>
                  <a:cubicBezTo>
                    <a:pt x="197" y="330"/>
                    <a:pt x="192" y="332"/>
                    <a:pt x="188" y="334"/>
                  </a:cubicBezTo>
                  <a:cubicBezTo>
                    <a:pt x="182" y="337"/>
                    <a:pt x="181" y="337"/>
                    <a:pt x="179" y="334"/>
                  </a:cubicBezTo>
                  <a:cubicBezTo>
                    <a:pt x="175" y="329"/>
                    <a:pt x="178" y="329"/>
                    <a:pt x="184" y="325"/>
                  </a:cubicBezTo>
                  <a:cubicBezTo>
                    <a:pt x="184" y="325"/>
                    <a:pt x="187" y="324"/>
                    <a:pt x="189" y="322"/>
                  </a:cubicBezTo>
                  <a:cubicBezTo>
                    <a:pt x="187" y="321"/>
                    <a:pt x="184" y="320"/>
                    <a:pt x="180" y="318"/>
                  </a:cubicBezTo>
                  <a:cubicBezTo>
                    <a:pt x="180" y="317"/>
                    <a:pt x="177" y="316"/>
                    <a:pt x="177" y="314"/>
                  </a:cubicBezTo>
                  <a:cubicBezTo>
                    <a:pt x="177" y="312"/>
                    <a:pt x="176" y="310"/>
                    <a:pt x="183" y="306"/>
                  </a:cubicBezTo>
                  <a:cubicBezTo>
                    <a:pt x="185" y="305"/>
                    <a:pt x="187" y="304"/>
                    <a:pt x="189" y="303"/>
                  </a:cubicBezTo>
                  <a:cubicBezTo>
                    <a:pt x="184" y="301"/>
                    <a:pt x="180" y="299"/>
                    <a:pt x="178" y="296"/>
                  </a:cubicBezTo>
                  <a:close/>
                  <a:moveTo>
                    <a:pt x="264" y="333"/>
                  </a:moveTo>
                  <a:cubicBezTo>
                    <a:pt x="260" y="334"/>
                    <a:pt x="234" y="335"/>
                    <a:pt x="234" y="335"/>
                  </a:cubicBezTo>
                  <a:cubicBezTo>
                    <a:pt x="231" y="334"/>
                    <a:pt x="231" y="335"/>
                    <a:pt x="231" y="331"/>
                  </a:cubicBezTo>
                  <a:cubicBezTo>
                    <a:pt x="231" y="326"/>
                    <a:pt x="231" y="326"/>
                    <a:pt x="240" y="326"/>
                  </a:cubicBezTo>
                  <a:cubicBezTo>
                    <a:pt x="248" y="326"/>
                    <a:pt x="255" y="327"/>
                    <a:pt x="255" y="322"/>
                  </a:cubicBezTo>
                  <a:cubicBezTo>
                    <a:pt x="255" y="318"/>
                    <a:pt x="254" y="317"/>
                    <a:pt x="240" y="318"/>
                  </a:cubicBezTo>
                  <a:cubicBezTo>
                    <a:pt x="232" y="318"/>
                    <a:pt x="233" y="318"/>
                    <a:pt x="232" y="316"/>
                  </a:cubicBezTo>
                  <a:cubicBezTo>
                    <a:pt x="231" y="311"/>
                    <a:pt x="230" y="309"/>
                    <a:pt x="237" y="308"/>
                  </a:cubicBezTo>
                  <a:cubicBezTo>
                    <a:pt x="247" y="307"/>
                    <a:pt x="255" y="308"/>
                    <a:pt x="255" y="306"/>
                  </a:cubicBezTo>
                  <a:cubicBezTo>
                    <a:pt x="256" y="302"/>
                    <a:pt x="255" y="300"/>
                    <a:pt x="248" y="301"/>
                  </a:cubicBezTo>
                  <a:cubicBezTo>
                    <a:pt x="232" y="302"/>
                    <a:pt x="231" y="303"/>
                    <a:pt x="231" y="298"/>
                  </a:cubicBezTo>
                  <a:cubicBezTo>
                    <a:pt x="231" y="293"/>
                    <a:pt x="229" y="292"/>
                    <a:pt x="241" y="291"/>
                  </a:cubicBezTo>
                  <a:cubicBezTo>
                    <a:pt x="254" y="291"/>
                    <a:pt x="264" y="289"/>
                    <a:pt x="265" y="295"/>
                  </a:cubicBezTo>
                  <a:cubicBezTo>
                    <a:pt x="267" y="302"/>
                    <a:pt x="268" y="311"/>
                    <a:pt x="268" y="324"/>
                  </a:cubicBezTo>
                  <a:cubicBezTo>
                    <a:pt x="268" y="333"/>
                    <a:pt x="268" y="333"/>
                    <a:pt x="264" y="333"/>
                  </a:cubicBezTo>
                  <a:close/>
                  <a:moveTo>
                    <a:pt x="262" y="279"/>
                  </a:moveTo>
                  <a:cubicBezTo>
                    <a:pt x="258" y="281"/>
                    <a:pt x="241" y="259"/>
                    <a:pt x="230" y="244"/>
                  </a:cubicBezTo>
                  <a:cubicBezTo>
                    <a:pt x="226" y="239"/>
                    <a:pt x="212" y="227"/>
                    <a:pt x="199" y="226"/>
                  </a:cubicBezTo>
                  <a:cubicBezTo>
                    <a:pt x="179" y="225"/>
                    <a:pt x="153" y="259"/>
                    <a:pt x="146" y="271"/>
                  </a:cubicBezTo>
                  <a:cubicBezTo>
                    <a:pt x="142" y="276"/>
                    <a:pt x="139" y="282"/>
                    <a:pt x="133" y="279"/>
                  </a:cubicBezTo>
                  <a:cubicBezTo>
                    <a:pt x="128" y="276"/>
                    <a:pt x="128" y="276"/>
                    <a:pt x="131" y="267"/>
                  </a:cubicBezTo>
                  <a:cubicBezTo>
                    <a:pt x="136" y="254"/>
                    <a:pt x="160" y="228"/>
                    <a:pt x="171" y="220"/>
                  </a:cubicBezTo>
                  <a:cubicBezTo>
                    <a:pt x="182" y="210"/>
                    <a:pt x="184" y="209"/>
                    <a:pt x="188" y="197"/>
                  </a:cubicBezTo>
                  <a:cubicBezTo>
                    <a:pt x="190" y="174"/>
                    <a:pt x="189" y="169"/>
                    <a:pt x="183" y="168"/>
                  </a:cubicBezTo>
                  <a:cubicBezTo>
                    <a:pt x="176" y="167"/>
                    <a:pt x="147" y="163"/>
                    <a:pt x="146" y="181"/>
                  </a:cubicBezTo>
                  <a:cubicBezTo>
                    <a:pt x="145" y="196"/>
                    <a:pt x="145" y="203"/>
                    <a:pt x="145" y="209"/>
                  </a:cubicBezTo>
                  <a:cubicBezTo>
                    <a:pt x="145" y="218"/>
                    <a:pt x="145" y="216"/>
                    <a:pt x="136" y="216"/>
                  </a:cubicBezTo>
                  <a:cubicBezTo>
                    <a:pt x="130" y="216"/>
                    <a:pt x="133" y="186"/>
                    <a:pt x="133" y="166"/>
                  </a:cubicBezTo>
                  <a:cubicBezTo>
                    <a:pt x="136" y="153"/>
                    <a:pt x="144" y="155"/>
                    <a:pt x="156" y="154"/>
                  </a:cubicBezTo>
                  <a:cubicBezTo>
                    <a:pt x="162" y="155"/>
                    <a:pt x="171" y="154"/>
                    <a:pt x="175" y="154"/>
                  </a:cubicBezTo>
                  <a:cubicBezTo>
                    <a:pt x="185" y="154"/>
                    <a:pt x="188" y="149"/>
                    <a:pt x="188" y="141"/>
                  </a:cubicBezTo>
                  <a:cubicBezTo>
                    <a:pt x="189" y="132"/>
                    <a:pt x="190" y="132"/>
                    <a:pt x="197" y="131"/>
                  </a:cubicBezTo>
                  <a:cubicBezTo>
                    <a:pt x="204" y="130"/>
                    <a:pt x="203" y="135"/>
                    <a:pt x="204" y="141"/>
                  </a:cubicBezTo>
                  <a:cubicBezTo>
                    <a:pt x="207" y="151"/>
                    <a:pt x="203" y="152"/>
                    <a:pt x="218" y="153"/>
                  </a:cubicBezTo>
                  <a:cubicBezTo>
                    <a:pt x="230" y="153"/>
                    <a:pt x="239" y="153"/>
                    <a:pt x="245" y="154"/>
                  </a:cubicBezTo>
                  <a:cubicBezTo>
                    <a:pt x="257" y="155"/>
                    <a:pt x="263" y="154"/>
                    <a:pt x="264" y="172"/>
                  </a:cubicBezTo>
                  <a:cubicBezTo>
                    <a:pt x="265" y="188"/>
                    <a:pt x="269" y="202"/>
                    <a:pt x="264" y="208"/>
                  </a:cubicBezTo>
                  <a:cubicBezTo>
                    <a:pt x="262" y="210"/>
                    <a:pt x="256" y="213"/>
                    <a:pt x="252" y="213"/>
                  </a:cubicBezTo>
                  <a:cubicBezTo>
                    <a:pt x="247" y="210"/>
                    <a:pt x="258" y="176"/>
                    <a:pt x="245" y="170"/>
                  </a:cubicBezTo>
                  <a:cubicBezTo>
                    <a:pt x="237" y="166"/>
                    <a:pt x="216" y="166"/>
                    <a:pt x="209" y="169"/>
                  </a:cubicBezTo>
                  <a:cubicBezTo>
                    <a:pt x="203" y="172"/>
                    <a:pt x="206" y="184"/>
                    <a:pt x="205" y="193"/>
                  </a:cubicBezTo>
                  <a:cubicBezTo>
                    <a:pt x="205" y="200"/>
                    <a:pt x="205" y="207"/>
                    <a:pt x="219" y="217"/>
                  </a:cubicBezTo>
                  <a:cubicBezTo>
                    <a:pt x="234" y="227"/>
                    <a:pt x="247" y="240"/>
                    <a:pt x="260" y="256"/>
                  </a:cubicBezTo>
                  <a:cubicBezTo>
                    <a:pt x="268" y="264"/>
                    <a:pt x="275" y="275"/>
                    <a:pt x="262" y="279"/>
                  </a:cubicBezTo>
                  <a:close/>
                  <a:moveTo>
                    <a:pt x="270" y="85"/>
                  </a:moveTo>
                  <a:cubicBezTo>
                    <a:pt x="207" y="85"/>
                    <a:pt x="207" y="85"/>
                    <a:pt x="207" y="85"/>
                  </a:cubicBezTo>
                  <a:cubicBezTo>
                    <a:pt x="207" y="76"/>
                    <a:pt x="214" y="69"/>
                    <a:pt x="222" y="69"/>
                  </a:cubicBezTo>
                  <a:cubicBezTo>
                    <a:pt x="262" y="69"/>
                    <a:pt x="262" y="69"/>
                    <a:pt x="262" y="69"/>
                  </a:cubicBezTo>
                  <a:cubicBezTo>
                    <a:pt x="267" y="69"/>
                    <a:pt x="270" y="73"/>
                    <a:pt x="270" y="77"/>
                  </a:cubicBezTo>
                  <a:lnTo>
                    <a:pt x="270" y="85"/>
                  </a:lnTo>
                  <a:close/>
                  <a:moveTo>
                    <a:pt x="331" y="360"/>
                  </a:moveTo>
                  <a:cubicBezTo>
                    <a:pt x="328" y="363"/>
                    <a:pt x="319" y="364"/>
                    <a:pt x="317" y="367"/>
                  </a:cubicBezTo>
                  <a:cubicBezTo>
                    <a:pt x="315" y="370"/>
                    <a:pt x="316" y="391"/>
                    <a:pt x="317" y="392"/>
                  </a:cubicBezTo>
                  <a:cubicBezTo>
                    <a:pt x="319" y="394"/>
                    <a:pt x="323" y="393"/>
                    <a:pt x="330" y="392"/>
                  </a:cubicBezTo>
                  <a:cubicBezTo>
                    <a:pt x="335" y="392"/>
                    <a:pt x="336" y="407"/>
                    <a:pt x="333" y="408"/>
                  </a:cubicBezTo>
                  <a:cubicBezTo>
                    <a:pt x="329" y="409"/>
                    <a:pt x="315" y="410"/>
                    <a:pt x="307" y="411"/>
                  </a:cubicBezTo>
                  <a:cubicBezTo>
                    <a:pt x="300" y="412"/>
                    <a:pt x="295" y="412"/>
                    <a:pt x="287" y="412"/>
                  </a:cubicBezTo>
                  <a:cubicBezTo>
                    <a:pt x="280" y="412"/>
                    <a:pt x="280" y="409"/>
                    <a:pt x="280" y="403"/>
                  </a:cubicBezTo>
                  <a:cubicBezTo>
                    <a:pt x="280" y="397"/>
                    <a:pt x="279" y="395"/>
                    <a:pt x="285" y="396"/>
                  </a:cubicBezTo>
                  <a:cubicBezTo>
                    <a:pt x="291" y="396"/>
                    <a:pt x="294" y="397"/>
                    <a:pt x="300" y="392"/>
                  </a:cubicBezTo>
                  <a:cubicBezTo>
                    <a:pt x="303" y="389"/>
                    <a:pt x="301" y="381"/>
                    <a:pt x="302" y="375"/>
                  </a:cubicBezTo>
                  <a:cubicBezTo>
                    <a:pt x="301" y="370"/>
                    <a:pt x="303" y="365"/>
                    <a:pt x="295" y="367"/>
                  </a:cubicBezTo>
                  <a:cubicBezTo>
                    <a:pt x="285" y="370"/>
                    <a:pt x="284" y="371"/>
                    <a:pt x="284" y="353"/>
                  </a:cubicBezTo>
                  <a:cubicBezTo>
                    <a:pt x="284" y="347"/>
                    <a:pt x="284" y="341"/>
                    <a:pt x="284" y="336"/>
                  </a:cubicBezTo>
                  <a:cubicBezTo>
                    <a:pt x="285" y="328"/>
                    <a:pt x="283" y="323"/>
                    <a:pt x="294" y="321"/>
                  </a:cubicBezTo>
                  <a:cubicBezTo>
                    <a:pt x="299" y="320"/>
                    <a:pt x="296" y="334"/>
                    <a:pt x="296" y="341"/>
                  </a:cubicBezTo>
                  <a:cubicBezTo>
                    <a:pt x="296" y="347"/>
                    <a:pt x="295" y="354"/>
                    <a:pt x="299" y="354"/>
                  </a:cubicBezTo>
                  <a:cubicBezTo>
                    <a:pt x="308" y="355"/>
                    <a:pt x="303" y="334"/>
                    <a:pt x="303" y="317"/>
                  </a:cubicBezTo>
                  <a:cubicBezTo>
                    <a:pt x="304" y="306"/>
                    <a:pt x="301" y="301"/>
                    <a:pt x="310" y="300"/>
                  </a:cubicBezTo>
                  <a:cubicBezTo>
                    <a:pt x="318" y="298"/>
                    <a:pt x="316" y="301"/>
                    <a:pt x="317" y="311"/>
                  </a:cubicBezTo>
                  <a:cubicBezTo>
                    <a:pt x="317" y="319"/>
                    <a:pt x="316" y="350"/>
                    <a:pt x="320" y="350"/>
                  </a:cubicBezTo>
                  <a:cubicBezTo>
                    <a:pt x="328" y="349"/>
                    <a:pt x="326" y="323"/>
                    <a:pt x="326" y="319"/>
                  </a:cubicBezTo>
                  <a:cubicBezTo>
                    <a:pt x="325" y="312"/>
                    <a:pt x="324" y="309"/>
                    <a:pt x="331" y="308"/>
                  </a:cubicBezTo>
                  <a:cubicBezTo>
                    <a:pt x="337" y="308"/>
                    <a:pt x="337" y="308"/>
                    <a:pt x="338" y="314"/>
                  </a:cubicBezTo>
                  <a:cubicBezTo>
                    <a:pt x="339" y="320"/>
                    <a:pt x="339" y="326"/>
                    <a:pt x="339" y="331"/>
                  </a:cubicBezTo>
                  <a:cubicBezTo>
                    <a:pt x="339" y="337"/>
                    <a:pt x="338" y="341"/>
                    <a:pt x="337" y="348"/>
                  </a:cubicBezTo>
                  <a:cubicBezTo>
                    <a:pt x="336" y="355"/>
                    <a:pt x="333" y="358"/>
                    <a:pt x="331" y="360"/>
                  </a:cubicBezTo>
                  <a:close/>
                  <a:moveTo>
                    <a:pt x="364" y="430"/>
                  </a:moveTo>
                  <a:cubicBezTo>
                    <a:pt x="360" y="431"/>
                    <a:pt x="359" y="431"/>
                    <a:pt x="354" y="430"/>
                  </a:cubicBezTo>
                  <a:cubicBezTo>
                    <a:pt x="350" y="429"/>
                    <a:pt x="348" y="425"/>
                    <a:pt x="345" y="416"/>
                  </a:cubicBezTo>
                  <a:cubicBezTo>
                    <a:pt x="344" y="411"/>
                    <a:pt x="343" y="406"/>
                    <a:pt x="340" y="395"/>
                  </a:cubicBezTo>
                  <a:cubicBezTo>
                    <a:pt x="339" y="382"/>
                    <a:pt x="337" y="371"/>
                    <a:pt x="340" y="364"/>
                  </a:cubicBezTo>
                  <a:cubicBezTo>
                    <a:pt x="341" y="359"/>
                    <a:pt x="344" y="352"/>
                    <a:pt x="347" y="346"/>
                  </a:cubicBezTo>
                  <a:cubicBezTo>
                    <a:pt x="349" y="341"/>
                    <a:pt x="351" y="337"/>
                    <a:pt x="354" y="327"/>
                  </a:cubicBezTo>
                  <a:cubicBezTo>
                    <a:pt x="356" y="318"/>
                    <a:pt x="356" y="317"/>
                    <a:pt x="354" y="309"/>
                  </a:cubicBezTo>
                  <a:cubicBezTo>
                    <a:pt x="353" y="305"/>
                    <a:pt x="351" y="301"/>
                    <a:pt x="350" y="297"/>
                  </a:cubicBezTo>
                  <a:cubicBezTo>
                    <a:pt x="347" y="291"/>
                    <a:pt x="345" y="288"/>
                    <a:pt x="352" y="288"/>
                  </a:cubicBezTo>
                  <a:cubicBezTo>
                    <a:pt x="361" y="287"/>
                    <a:pt x="361" y="288"/>
                    <a:pt x="365" y="294"/>
                  </a:cubicBezTo>
                  <a:cubicBezTo>
                    <a:pt x="369" y="305"/>
                    <a:pt x="369" y="309"/>
                    <a:pt x="370" y="312"/>
                  </a:cubicBezTo>
                  <a:cubicBezTo>
                    <a:pt x="371" y="320"/>
                    <a:pt x="370" y="329"/>
                    <a:pt x="363" y="345"/>
                  </a:cubicBezTo>
                  <a:cubicBezTo>
                    <a:pt x="356" y="359"/>
                    <a:pt x="353" y="365"/>
                    <a:pt x="354" y="379"/>
                  </a:cubicBezTo>
                  <a:cubicBezTo>
                    <a:pt x="355" y="394"/>
                    <a:pt x="358" y="410"/>
                    <a:pt x="360" y="416"/>
                  </a:cubicBezTo>
                  <a:cubicBezTo>
                    <a:pt x="362" y="420"/>
                    <a:pt x="367" y="429"/>
                    <a:pt x="364" y="430"/>
                  </a:cubicBezTo>
                  <a:close/>
                  <a:moveTo>
                    <a:pt x="387" y="409"/>
                  </a:moveTo>
                  <a:cubicBezTo>
                    <a:pt x="390" y="419"/>
                    <a:pt x="396" y="428"/>
                    <a:pt x="392" y="429"/>
                  </a:cubicBezTo>
                  <a:cubicBezTo>
                    <a:pt x="389" y="430"/>
                    <a:pt x="383" y="429"/>
                    <a:pt x="381" y="427"/>
                  </a:cubicBezTo>
                  <a:cubicBezTo>
                    <a:pt x="377" y="423"/>
                    <a:pt x="373" y="415"/>
                    <a:pt x="371" y="402"/>
                  </a:cubicBezTo>
                  <a:cubicBezTo>
                    <a:pt x="369" y="388"/>
                    <a:pt x="367" y="379"/>
                    <a:pt x="369" y="366"/>
                  </a:cubicBezTo>
                  <a:cubicBezTo>
                    <a:pt x="373" y="347"/>
                    <a:pt x="383" y="341"/>
                    <a:pt x="385" y="325"/>
                  </a:cubicBezTo>
                  <a:cubicBezTo>
                    <a:pt x="385" y="315"/>
                    <a:pt x="384" y="312"/>
                    <a:pt x="383" y="307"/>
                  </a:cubicBezTo>
                  <a:cubicBezTo>
                    <a:pt x="380" y="300"/>
                    <a:pt x="371" y="288"/>
                    <a:pt x="382" y="288"/>
                  </a:cubicBezTo>
                  <a:cubicBezTo>
                    <a:pt x="388" y="288"/>
                    <a:pt x="388" y="289"/>
                    <a:pt x="391" y="291"/>
                  </a:cubicBezTo>
                  <a:cubicBezTo>
                    <a:pt x="395" y="294"/>
                    <a:pt x="399" y="308"/>
                    <a:pt x="400" y="316"/>
                  </a:cubicBezTo>
                  <a:cubicBezTo>
                    <a:pt x="401" y="327"/>
                    <a:pt x="395" y="339"/>
                    <a:pt x="391" y="349"/>
                  </a:cubicBezTo>
                  <a:cubicBezTo>
                    <a:pt x="387" y="361"/>
                    <a:pt x="382" y="367"/>
                    <a:pt x="382" y="378"/>
                  </a:cubicBezTo>
                  <a:cubicBezTo>
                    <a:pt x="383" y="386"/>
                    <a:pt x="384" y="396"/>
                    <a:pt x="387" y="409"/>
                  </a:cubicBezTo>
                  <a:close/>
                  <a:moveTo>
                    <a:pt x="424" y="337"/>
                  </a:moveTo>
                  <a:cubicBezTo>
                    <a:pt x="419" y="357"/>
                    <a:pt x="414" y="354"/>
                    <a:pt x="410" y="376"/>
                  </a:cubicBezTo>
                  <a:cubicBezTo>
                    <a:pt x="410" y="384"/>
                    <a:pt x="415" y="402"/>
                    <a:pt x="417" y="409"/>
                  </a:cubicBezTo>
                  <a:cubicBezTo>
                    <a:pt x="418" y="415"/>
                    <a:pt x="424" y="428"/>
                    <a:pt x="421" y="429"/>
                  </a:cubicBezTo>
                  <a:cubicBezTo>
                    <a:pt x="418" y="429"/>
                    <a:pt x="411" y="428"/>
                    <a:pt x="409" y="426"/>
                  </a:cubicBezTo>
                  <a:cubicBezTo>
                    <a:pt x="405" y="423"/>
                    <a:pt x="402" y="411"/>
                    <a:pt x="401" y="406"/>
                  </a:cubicBezTo>
                  <a:cubicBezTo>
                    <a:pt x="398" y="394"/>
                    <a:pt x="393" y="373"/>
                    <a:pt x="402" y="355"/>
                  </a:cubicBezTo>
                  <a:cubicBezTo>
                    <a:pt x="405" y="350"/>
                    <a:pt x="409" y="342"/>
                    <a:pt x="411" y="328"/>
                  </a:cubicBezTo>
                  <a:cubicBezTo>
                    <a:pt x="411" y="309"/>
                    <a:pt x="410" y="307"/>
                    <a:pt x="407" y="298"/>
                  </a:cubicBezTo>
                  <a:cubicBezTo>
                    <a:pt x="405" y="293"/>
                    <a:pt x="402" y="289"/>
                    <a:pt x="407" y="289"/>
                  </a:cubicBezTo>
                  <a:cubicBezTo>
                    <a:pt x="421" y="289"/>
                    <a:pt x="420" y="293"/>
                    <a:pt x="424" y="302"/>
                  </a:cubicBezTo>
                  <a:cubicBezTo>
                    <a:pt x="426" y="313"/>
                    <a:pt x="427" y="318"/>
                    <a:pt x="424" y="337"/>
                  </a:cubicBezTo>
                  <a:close/>
                  <a:moveTo>
                    <a:pt x="420" y="272"/>
                  </a:moveTo>
                  <a:cubicBezTo>
                    <a:pt x="413" y="275"/>
                    <a:pt x="413" y="271"/>
                    <a:pt x="413" y="260"/>
                  </a:cubicBezTo>
                  <a:cubicBezTo>
                    <a:pt x="413" y="253"/>
                    <a:pt x="414" y="231"/>
                    <a:pt x="404" y="227"/>
                  </a:cubicBezTo>
                  <a:cubicBezTo>
                    <a:pt x="396" y="223"/>
                    <a:pt x="388" y="223"/>
                    <a:pt x="386" y="226"/>
                  </a:cubicBezTo>
                  <a:cubicBezTo>
                    <a:pt x="385" y="228"/>
                    <a:pt x="385" y="267"/>
                    <a:pt x="385" y="267"/>
                  </a:cubicBezTo>
                  <a:cubicBezTo>
                    <a:pt x="385" y="276"/>
                    <a:pt x="381" y="275"/>
                    <a:pt x="377" y="274"/>
                  </a:cubicBezTo>
                  <a:cubicBezTo>
                    <a:pt x="369" y="272"/>
                    <a:pt x="370" y="267"/>
                    <a:pt x="370" y="260"/>
                  </a:cubicBezTo>
                  <a:cubicBezTo>
                    <a:pt x="370" y="253"/>
                    <a:pt x="370" y="227"/>
                    <a:pt x="369" y="225"/>
                  </a:cubicBezTo>
                  <a:cubicBezTo>
                    <a:pt x="368" y="224"/>
                    <a:pt x="353" y="223"/>
                    <a:pt x="350" y="239"/>
                  </a:cubicBezTo>
                  <a:cubicBezTo>
                    <a:pt x="348" y="254"/>
                    <a:pt x="346" y="264"/>
                    <a:pt x="346" y="267"/>
                  </a:cubicBezTo>
                  <a:cubicBezTo>
                    <a:pt x="345" y="269"/>
                    <a:pt x="345" y="271"/>
                    <a:pt x="344" y="272"/>
                  </a:cubicBezTo>
                  <a:cubicBezTo>
                    <a:pt x="341" y="273"/>
                    <a:pt x="335" y="274"/>
                    <a:pt x="334" y="272"/>
                  </a:cubicBezTo>
                  <a:cubicBezTo>
                    <a:pt x="333" y="267"/>
                    <a:pt x="334" y="258"/>
                    <a:pt x="335" y="249"/>
                  </a:cubicBezTo>
                  <a:cubicBezTo>
                    <a:pt x="337" y="239"/>
                    <a:pt x="339" y="232"/>
                    <a:pt x="342" y="223"/>
                  </a:cubicBezTo>
                  <a:cubicBezTo>
                    <a:pt x="343" y="217"/>
                    <a:pt x="359" y="214"/>
                    <a:pt x="367" y="210"/>
                  </a:cubicBezTo>
                  <a:cubicBezTo>
                    <a:pt x="373" y="209"/>
                    <a:pt x="371" y="201"/>
                    <a:pt x="369" y="200"/>
                  </a:cubicBezTo>
                  <a:cubicBezTo>
                    <a:pt x="367" y="200"/>
                    <a:pt x="356" y="201"/>
                    <a:pt x="350" y="202"/>
                  </a:cubicBezTo>
                  <a:cubicBezTo>
                    <a:pt x="346" y="202"/>
                    <a:pt x="342" y="205"/>
                    <a:pt x="338" y="198"/>
                  </a:cubicBezTo>
                  <a:cubicBezTo>
                    <a:pt x="336" y="194"/>
                    <a:pt x="336" y="190"/>
                    <a:pt x="346" y="190"/>
                  </a:cubicBezTo>
                  <a:cubicBezTo>
                    <a:pt x="360" y="189"/>
                    <a:pt x="360" y="189"/>
                    <a:pt x="360" y="189"/>
                  </a:cubicBezTo>
                  <a:cubicBezTo>
                    <a:pt x="360" y="189"/>
                    <a:pt x="370" y="188"/>
                    <a:pt x="371" y="187"/>
                  </a:cubicBezTo>
                  <a:cubicBezTo>
                    <a:pt x="371" y="184"/>
                    <a:pt x="371" y="179"/>
                    <a:pt x="373" y="175"/>
                  </a:cubicBezTo>
                  <a:cubicBezTo>
                    <a:pt x="374" y="174"/>
                    <a:pt x="378" y="175"/>
                    <a:pt x="381" y="175"/>
                  </a:cubicBezTo>
                  <a:cubicBezTo>
                    <a:pt x="386" y="177"/>
                    <a:pt x="384" y="177"/>
                    <a:pt x="385" y="183"/>
                  </a:cubicBezTo>
                  <a:cubicBezTo>
                    <a:pt x="385" y="186"/>
                    <a:pt x="384" y="187"/>
                    <a:pt x="401" y="187"/>
                  </a:cubicBezTo>
                  <a:cubicBezTo>
                    <a:pt x="414" y="186"/>
                    <a:pt x="423" y="185"/>
                    <a:pt x="422" y="190"/>
                  </a:cubicBezTo>
                  <a:cubicBezTo>
                    <a:pt x="422" y="192"/>
                    <a:pt x="422" y="197"/>
                    <a:pt x="421" y="198"/>
                  </a:cubicBezTo>
                  <a:cubicBezTo>
                    <a:pt x="419" y="200"/>
                    <a:pt x="416" y="199"/>
                    <a:pt x="410" y="200"/>
                  </a:cubicBezTo>
                  <a:cubicBezTo>
                    <a:pt x="402" y="200"/>
                    <a:pt x="388" y="200"/>
                    <a:pt x="386" y="201"/>
                  </a:cubicBezTo>
                  <a:cubicBezTo>
                    <a:pt x="384" y="201"/>
                    <a:pt x="385" y="204"/>
                    <a:pt x="385" y="206"/>
                  </a:cubicBezTo>
                  <a:cubicBezTo>
                    <a:pt x="386" y="208"/>
                    <a:pt x="385" y="208"/>
                    <a:pt x="393" y="210"/>
                  </a:cubicBezTo>
                  <a:cubicBezTo>
                    <a:pt x="419" y="218"/>
                    <a:pt x="419" y="217"/>
                    <a:pt x="423" y="234"/>
                  </a:cubicBezTo>
                  <a:cubicBezTo>
                    <a:pt x="426" y="248"/>
                    <a:pt x="426" y="256"/>
                    <a:pt x="426" y="261"/>
                  </a:cubicBezTo>
                  <a:cubicBezTo>
                    <a:pt x="426" y="266"/>
                    <a:pt x="428" y="269"/>
                    <a:pt x="420" y="272"/>
                  </a:cubicBezTo>
                  <a:close/>
                </a:path>
              </a:pathLst>
            </a:custGeom>
            <a:grpFill/>
            <a:ln>
              <a:noFill/>
            </a:ln>
          </p:spPr>
          <p:txBody>
            <a:bodyPr vert="horz" wrap="square" lIns="91440" tIns="45720" rIns="91440" bIns="45720" numCol="1" anchor="t" anchorCtr="0" compatLnSpc="1"/>
            <a:lstStyle/>
            <a:p>
              <a:pPr algn="ctr"/>
              <a:endParaRPr lang="zh-CN" altLang="en-US"/>
            </a:p>
          </p:txBody>
        </p:sp>
        <p:sp>
          <p:nvSpPr>
            <p:cNvPr id="37" name="Freeform 33"/>
            <p:cNvSpPr/>
            <p:nvPr/>
          </p:nvSpPr>
          <p:spPr bwMode="auto">
            <a:xfrm>
              <a:off x="5250222" y="1604574"/>
              <a:ext cx="112866" cy="108062"/>
            </a:xfrm>
            <a:custGeom>
              <a:avLst/>
              <a:gdLst>
                <a:gd name="T0" fmla="*/ 10 w 20"/>
                <a:gd name="T1" fmla="*/ 18 h 19"/>
                <a:gd name="T2" fmla="*/ 17 w 20"/>
                <a:gd name="T3" fmla="*/ 17 h 19"/>
                <a:gd name="T4" fmla="*/ 18 w 20"/>
                <a:gd name="T5" fmla="*/ 5 h 19"/>
                <a:gd name="T6" fmla="*/ 4 w 20"/>
                <a:gd name="T7" fmla="*/ 1 h 19"/>
                <a:gd name="T8" fmla="*/ 0 w 20"/>
                <a:gd name="T9" fmla="*/ 5 h 19"/>
                <a:gd name="T10" fmla="*/ 10 w 20"/>
                <a:gd name="T11" fmla="*/ 18 h 19"/>
              </a:gdLst>
              <a:ahLst/>
              <a:cxnLst>
                <a:cxn ang="0">
                  <a:pos x="T0" y="T1"/>
                </a:cxn>
                <a:cxn ang="0">
                  <a:pos x="T2" y="T3"/>
                </a:cxn>
                <a:cxn ang="0">
                  <a:pos x="T4" y="T5"/>
                </a:cxn>
                <a:cxn ang="0">
                  <a:pos x="T6" y="T7"/>
                </a:cxn>
                <a:cxn ang="0">
                  <a:pos x="T8" y="T9"/>
                </a:cxn>
                <a:cxn ang="0">
                  <a:pos x="T10" y="T11"/>
                </a:cxn>
              </a:cxnLst>
              <a:rect l="0" t="0" r="r" b="b"/>
              <a:pathLst>
                <a:path w="20" h="19">
                  <a:moveTo>
                    <a:pt x="10" y="18"/>
                  </a:moveTo>
                  <a:cubicBezTo>
                    <a:pt x="17" y="17"/>
                    <a:pt x="17" y="17"/>
                    <a:pt x="17" y="17"/>
                  </a:cubicBezTo>
                  <a:cubicBezTo>
                    <a:pt x="20" y="17"/>
                    <a:pt x="20" y="12"/>
                    <a:pt x="18" y="5"/>
                  </a:cubicBezTo>
                  <a:cubicBezTo>
                    <a:pt x="16" y="0"/>
                    <a:pt x="10" y="0"/>
                    <a:pt x="4" y="1"/>
                  </a:cubicBezTo>
                  <a:cubicBezTo>
                    <a:pt x="1" y="1"/>
                    <a:pt x="0" y="1"/>
                    <a:pt x="0" y="5"/>
                  </a:cubicBezTo>
                  <a:cubicBezTo>
                    <a:pt x="3" y="19"/>
                    <a:pt x="3" y="17"/>
                    <a:pt x="10" y="18"/>
                  </a:cubicBezTo>
                  <a:close/>
                </a:path>
              </a:pathLst>
            </a:custGeom>
            <a:grpFill/>
            <a:ln>
              <a:noFill/>
            </a:ln>
          </p:spPr>
          <p:txBody>
            <a:bodyPr vert="horz" wrap="square" lIns="91440" tIns="45720" rIns="91440" bIns="45720" numCol="1" anchor="t" anchorCtr="0" compatLnSpc="1"/>
            <a:lstStyle/>
            <a:p>
              <a:pPr algn="ctr"/>
              <a:endParaRPr lang="zh-CN" altLang="en-US"/>
            </a:p>
          </p:txBody>
        </p:sp>
        <p:sp>
          <p:nvSpPr>
            <p:cNvPr id="38" name="Freeform 34"/>
            <p:cNvSpPr/>
            <p:nvPr/>
          </p:nvSpPr>
          <p:spPr bwMode="auto">
            <a:xfrm>
              <a:off x="4971662" y="1616582"/>
              <a:ext cx="100857" cy="96055"/>
            </a:xfrm>
            <a:custGeom>
              <a:avLst/>
              <a:gdLst>
                <a:gd name="T0" fmla="*/ 3 w 18"/>
                <a:gd name="T1" fmla="*/ 17 h 17"/>
                <a:gd name="T2" fmla="*/ 8 w 18"/>
                <a:gd name="T3" fmla="*/ 16 h 17"/>
                <a:gd name="T4" fmla="*/ 18 w 18"/>
                <a:gd name="T5" fmla="*/ 3 h 17"/>
                <a:gd name="T6" fmla="*/ 8 w 18"/>
                <a:gd name="T7" fmla="*/ 1 h 17"/>
                <a:gd name="T8" fmla="*/ 2 w 18"/>
                <a:gd name="T9" fmla="*/ 6 h 17"/>
                <a:gd name="T10" fmla="*/ 3 w 18"/>
                <a:gd name="T11" fmla="*/ 17 h 17"/>
              </a:gdLst>
              <a:ahLst/>
              <a:cxnLst>
                <a:cxn ang="0">
                  <a:pos x="T0" y="T1"/>
                </a:cxn>
                <a:cxn ang="0">
                  <a:pos x="T2" y="T3"/>
                </a:cxn>
                <a:cxn ang="0">
                  <a:pos x="T4" y="T5"/>
                </a:cxn>
                <a:cxn ang="0">
                  <a:pos x="T6" y="T7"/>
                </a:cxn>
                <a:cxn ang="0">
                  <a:pos x="T8" y="T9"/>
                </a:cxn>
                <a:cxn ang="0">
                  <a:pos x="T10" y="T11"/>
                </a:cxn>
              </a:cxnLst>
              <a:rect l="0" t="0" r="r" b="b"/>
              <a:pathLst>
                <a:path w="18" h="17">
                  <a:moveTo>
                    <a:pt x="3" y="17"/>
                  </a:moveTo>
                  <a:cubicBezTo>
                    <a:pt x="8" y="16"/>
                    <a:pt x="8" y="16"/>
                    <a:pt x="8" y="16"/>
                  </a:cubicBezTo>
                  <a:cubicBezTo>
                    <a:pt x="17" y="16"/>
                    <a:pt x="17" y="11"/>
                    <a:pt x="18" y="3"/>
                  </a:cubicBezTo>
                  <a:cubicBezTo>
                    <a:pt x="18" y="0"/>
                    <a:pt x="13" y="0"/>
                    <a:pt x="8" y="1"/>
                  </a:cubicBezTo>
                  <a:cubicBezTo>
                    <a:pt x="3" y="2"/>
                    <a:pt x="3" y="2"/>
                    <a:pt x="2" y="6"/>
                  </a:cubicBezTo>
                  <a:cubicBezTo>
                    <a:pt x="1" y="9"/>
                    <a:pt x="0" y="16"/>
                    <a:pt x="3" y="17"/>
                  </a:cubicBezTo>
                  <a:close/>
                </a:path>
              </a:pathLst>
            </a:custGeom>
            <a:grpFill/>
            <a:ln>
              <a:noFill/>
            </a:ln>
          </p:spPr>
          <p:txBody>
            <a:bodyPr vert="horz" wrap="square" lIns="91440" tIns="45720" rIns="91440" bIns="45720" numCol="1" anchor="t" anchorCtr="0" compatLnSpc="1"/>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79" y="1357286"/>
            <a:ext cx="4935795" cy="2742108"/>
          </a:xfrm>
          <a:prstGeom prst="rect">
            <a:avLst/>
          </a:prstGeom>
        </p:spPr>
      </p:pic>
      <p:sp>
        <p:nvSpPr>
          <p:cNvPr id="2" name="灯片编号占位符 1"/>
          <p:cNvSpPr>
            <a:spLocks noGrp="1"/>
          </p:cNvSpPr>
          <p:nvPr>
            <p:ph type="sldNum" sz="quarter" idx="4"/>
          </p:nvPr>
        </p:nvSpPr>
        <p:spPr/>
        <p:txBody>
          <a:bodyPr/>
          <a:lstStyle/>
          <a:p>
            <a:fld id="{4456FDF6-C6B2-43A6-8C06-28E704634E2B}" type="slidenum">
              <a:rPr lang="zh-CN" altLang="en-US" smtClean="0"/>
              <a:t>4</a:t>
            </a:fld>
            <a:endParaRPr lang="zh-CN" altLang="en-US"/>
          </a:p>
        </p:txBody>
      </p:sp>
      <p:sp>
        <p:nvSpPr>
          <p:cNvPr id="3" name="文本框 2"/>
          <p:cNvSpPr txBox="1"/>
          <p:nvPr/>
        </p:nvSpPr>
        <p:spPr>
          <a:xfrm>
            <a:off x="589668" y="495015"/>
            <a:ext cx="10607417" cy="583565"/>
          </a:xfrm>
          <a:prstGeom prst="rect">
            <a:avLst/>
          </a:prstGeom>
          <a:noFill/>
        </p:spPr>
        <p:txBody>
          <a:bodyPr wrap="square">
            <a:spAutoFit/>
          </a:bodyPr>
          <a:lstStyle/>
          <a:p>
            <a:pPr fontAlgn="auto">
              <a:spcBef>
                <a:spcPts val="0"/>
              </a:spcBef>
              <a:spcAft>
                <a:spcPts val="0"/>
              </a:spcAft>
              <a:defRPr/>
            </a:pP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币种介绍：</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以太坊</a:t>
            </a:r>
          </a:p>
        </p:txBody>
      </p:sp>
      <p:sp>
        <p:nvSpPr>
          <p:cNvPr id="7" name="文本框 6"/>
          <p:cNvSpPr txBox="1"/>
          <p:nvPr/>
        </p:nvSpPr>
        <p:spPr>
          <a:xfrm>
            <a:off x="6120765" y="0"/>
            <a:ext cx="6071870" cy="6696075"/>
          </a:xfrm>
          <a:prstGeom prst="rect">
            <a:avLst/>
          </a:prstGeom>
          <a:noFill/>
        </p:spPr>
        <p:txBody>
          <a:bodyPr wrap="square" rtlCol="0">
            <a:noAutofit/>
          </a:bodyPr>
          <a:lstStyle/>
          <a:p>
            <a:r>
              <a:rPr lang="zh-CN" altLang="en-US"/>
              <a:t>特点：可扩展性、安全性和去中心化等</a:t>
            </a:r>
          </a:p>
          <a:p>
            <a:endParaRPr lang="zh-CN" altLang="en-US"/>
          </a:p>
          <a:p>
            <a:r>
              <a:rPr lang="zh-CN" altLang="en-US"/>
              <a:t>价格：截止至</a:t>
            </a:r>
            <a:r>
              <a:rPr lang="en-US" altLang="zh-CN"/>
              <a:t>2024</a:t>
            </a:r>
            <a:r>
              <a:rPr lang="zh-CN" altLang="en-US"/>
              <a:t>年</a:t>
            </a:r>
            <a:r>
              <a:rPr lang="en-US" altLang="zh-CN"/>
              <a:t>12</a:t>
            </a:r>
            <a:r>
              <a:rPr lang="zh-CN" altLang="en-US"/>
              <a:t>月</a:t>
            </a:r>
            <a:r>
              <a:rPr lang="en-US" altLang="zh-CN"/>
              <a:t>4</a:t>
            </a:r>
            <a:r>
              <a:rPr lang="zh-CN" altLang="en-US"/>
              <a:t>日中午，以太坊的价格约为</a:t>
            </a:r>
            <a:r>
              <a:rPr lang="en-US" altLang="zh-CN"/>
              <a:t>    3668</a:t>
            </a:r>
            <a:r>
              <a:rPr lang="zh-CN" altLang="en-US"/>
              <a:t>美元</a:t>
            </a:r>
          </a:p>
          <a:p>
            <a:endParaRPr lang="zh-CN" altLang="en-US"/>
          </a:p>
          <a:p>
            <a:r>
              <a:rPr lang="zh-CN" altLang="en-US"/>
              <a:t>技术依据：</a:t>
            </a:r>
          </a:p>
          <a:p>
            <a:pPr marL="285750" indent="-285750">
              <a:buFont typeface="Wingdings" panose="05000000000000000000" charset="0"/>
              <a:buChar char="Ø"/>
            </a:pPr>
            <a:r>
              <a:rPr lang="zh-CN" altLang="en-US"/>
              <a:t>一个基于区块链技术的去中心化平台，它允许在区块链上构建和部署智能合约和去中心化应用。</a:t>
            </a:r>
          </a:p>
          <a:p>
            <a:pPr marL="285750" indent="-285750">
              <a:buFont typeface="Wingdings" panose="05000000000000000000" charset="0"/>
              <a:buChar char="Ø"/>
            </a:pPr>
            <a:r>
              <a:t>核心特性之一是支持智能合约，这些是运行在区块链上的程序，可以自动执行和管理复杂的交易逻辑。</a:t>
            </a:r>
          </a:p>
          <a:p>
            <a:pPr marL="285750" indent="-285750">
              <a:buFont typeface="Wingdings" panose="05000000000000000000" charset="0"/>
              <a:buChar char="Ø"/>
            </a:pPr>
            <a:r>
              <a:rPr lang="zh-CN" altLang="en-US"/>
              <a:t>EVM（以太坊虚拟机）是运行智能合约的沙盒环境，提供了一个图灵完备的计算环境，允许开发者使用</a:t>
            </a:r>
            <a:r>
              <a:rPr lang="zh-CN" altLang="en-US">
                <a:sym typeface="+mn-ea"/>
              </a:rPr>
              <a:t>多种编程语言</a:t>
            </a:r>
            <a:r>
              <a:rPr lang="zh-CN" altLang="en-US"/>
              <a:t>编译和执行复杂的智能合约代码。</a:t>
            </a:r>
          </a:p>
          <a:p>
            <a:pPr marL="285750" indent="-285750">
              <a:buFont typeface="Wingdings" panose="05000000000000000000" charset="0"/>
              <a:buChar char="Ø"/>
            </a:pPr>
            <a:r>
              <a:rPr lang="zh-CN" altLang="en-US">
                <a:sym typeface="+mn-ea"/>
              </a:rPr>
              <a:t>采用了多种安全机制来保护区块链网络，包括工作量证明（PoW）共识算法、密码学哈希函数等。</a:t>
            </a:r>
          </a:p>
          <a:p>
            <a:pPr marL="285750" indent="-285750">
              <a:buFont typeface="Wingdings" panose="05000000000000000000" charset="0"/>
              <a:buChar char="Ø"/>
            </a:pPr>
            <a:r>
              <a:rPr lang="zh-CN" altLang="en-US">
                <a:sym typeface="+mn-ea"/>
              </a:rPr>
              <a:t>Gas是用于衡量执行智能合约所需的工作量或计算量的单位，确保了网络的运行效率和防止滥用</a:t>
            </a:r>
          </a:p>
          <a:p>
            <a:r>
              <a:rPr lang="zh-CN" altLang="en-US"/>
              <a:t>市场背景：</a:t>
            </a:r>
          </a:p>
          <a:p>
            <a:pPr marL="285750" indent="-285750">
              <a:buFont typeface="Wingdings" panose="05000000000000000000" charset="0"/>
              <a:buChar char="Ø"/>
            </a:pPr>
            <a:r>
              <a:rPr lang="zh-CN" altLang="en-US"/>
              <a:t>作为市值第二大的加密货币，2024年以太坊的价格预计在3562.92美元至5130.60美元之间</a:t>
            </a:r>
          </a:p>
          <a:p>
            <a:pPr marL="285750" indent="-285750">
              <a:buFont typeface="Wingdings" panose="05000000000000000000" charset="0"/>
              <a:buChar char="Ø"/>
            </a:pPr>
            <a:r>
              <a:rPr lang="zh-CN" altLang="en-US"/>
              <a:t>以太坊正在实施抗量子密码学，以确保网络免受量子计算的威胁，迈出了主流区块链抗量子的第一步。</a:t>
            </a:r>
          </a:p>
          <a:p>
            <a:pPr marL="285750" indent="-285750">
              <a:buFont typeface="Wingdings" panose="05000000000000000000" charset="0"/>
              <a:buChar char="Ø"/>
            </a:pPr>
            <a:r>
              <a:rPr lang="zh-CN" altLang="en-US"/>
              <a:t>以太坊面临的监管政策风险相对较小。在新加坡、日本和欧洲，ETH一直被视为支付型数字货币或应用型数字货币</a:t>
            </a:r>
          </a:p>
        </p:txBody>
      </p:sp>
      <p:pic>
        <p:nvPicPr>
          <p:cNvPr id="5" name="图片 4" descr="以太坊价格走势"/>
          <p:cNvPicPr>
            <a:picLocks noChangeAspect="1"/>
          </p:cNvPicPr>
          <p:nvPr/>
        </p:nvPicPr>
        <p:blipFill>
          <a:blip r:embed="rId3"/>
          <a:stretch>
            <a:fillRect/>
          </a:stretch>
        </p:blipFill>
        <p:spPr>
          <a:xfrm>
            <a:off x="15875" y="3429000"/>
            <a:ext cx="6104890" cy="3257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fade">
                                      <p:cBhvr>
                                        <p:cTn id="7" dur="1000"/>
                                        <p:tgtEl>
                                          <p:spTgt spid="7">
                                            <p:txEl>
                                              <p:pRg st="10" end="10"/>
                                            </p:txEl>
                                          </p:spTgt>
                                        </p:tgtEl>
                                      </p:cBhvr>
                                    </p:animEffect>
                                    <p:anim calcmode="lin" valueType="num">
                                      <p:cBhvr>
                                        <p:cTn id="8"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1" end="11"/>
                                            </p:txEl>
                                          </p:spTgt>
                                        </p:tgtEl>
                                        <p:attrNameLst>
                                          <p:attrName>style.visibility</p:attrName>
                                        </p:attrNameLst>
                                      </p:cBhvr>
                                      <p:to>
                                        <p:strVal val="visible"/>
                                      </p:to>
                                    </p:set>
                                    <p:animEffect transition="in" filter="fade">
                                      <p:cBhvr>
                                        <p:cTn id="12" dur="1000"/>
                                        <p:tgtEl>
                                          <p:spTgt spid="7">
                                            <p:txEl>
                                              <p:pRg st="11" end="11"/>
                                            </p:txEl>
                                          </p:spTgt>
                                        </p:tgtEl>
                                      </p:cBhvr>
                                    </p:animEffect>
                                    <p:anim calcmode="lin" valueType="num">
                                      <p:cBhvr>
                                        <p:cTn id="13"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1" end="1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12" end="12"/>
                                            </p:txEl>
                                          </p:spTgt>
                                        </p:tgtEl>
                                        <p:attrNameLst>
                                          <p:attrName>style.visibility</p:attrName>
                                        </p:attrNameLst>
                                      </p:cBhvr>
                                      <p:to>
                                        <p:strVal val="visible"/>
                                      </p:to>
                                    </p:set>
                                    <p:animEffect transition="in" filter="fade">
                                      <p:cBhvr>
                                        <p:cTn id="17" dur="1000"/>
                                        <p:tgtEl>
                                          <p:spTgt spid="7">
                                            <p:txEl>
                                              <p:pRg st="12" end="12"/>
                                            </p:txEl>
                                          </p:spTgt>
                                        </p:tgtEl>
                                      </p:cBhvr>
                                    </p:animEffect>
                                    <p:anim calcmode="lin" valueType="num">
                                      <p:cBhvr>
                                        <p:cTn id="18" dur="1000" fill="hold"/>
                                        <p:tgtEl>
                                          <p:spTgt spid="7">
                                            <p:txEl>
                                              <p:pRg st="12" end="1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2" end="1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13" end="13"/>
                                            </p:txEl>
                                          </p:spTgt>
                                        </p:tgtEl>
                                        <p:attrNameLst>
                                          <p:attrName>style.visibility</p:attrName>
                                        </p:attrNameLst>
                                      </p:cBhvr>
                                      <p:to>
                                        <p:strVal val="visible"/>
                                      </p:to>
                                    </p:set>
                                    <p:animEffect transition="in" filter="fade">
                                      <p:cBhvr>
                                        <p:cTn id="22" dur="1000"/>
                                        <p:tgtEl>
                                          <p:spTgt spid="7">
                                            <p:txEl>
                                              <p:pRg st="13" end="13"/>
                                            </p:txEl>
                                          </p:spTgt>
                                        </p:tgtEl>
                                      </p:cBhvr>
                                    </p:animEffect>
                                    <p:anim calcmode="lin" valueType="num">
                                      <p:cBhvr>
                                        <p:cTn id="23" dur="10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080" y="1551399"/>
            <a:ext cx="4951843" cy="2785412"/>
          </a:xfrm>
          <a:prstGeom prst="rect">
            <a:avLst/>
          </a:prstGeom>
        </p:spPr>
      </p:pic>
      <p:sp>
        <p:nvSpPr>
          <p:cNvPr id="3" name="文本框 2"/>
          <p:cNvSpPr txBox="1"/>
          <p:nvPr/>
        </p:nvSpPr>
        <p:spPr>
          <a:xfrm>
            <a:off x="570865" y="463550"/>
            <a:ext cx="6096000" cy="583565"/>
          </a:xfrm>
          <a:prstGeom prst="rect">
            <a:avLst/>
          </a:prstGeom>
          <a:noFill/>
        </p:spPr>
        <p:txBody>
          <a:bodyPr wrap="square" rtlCol="0" anchor="t">
            <a:spAutoFit/>
          </a:bodyPr>
          <a:lstStyle/>
          <a:p>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rPr>
              <a:t>币种介绍：</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rPr>
              <a:t>——</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rPr>
              <a:t>狗狗币</a:t>
            </a:r>
          </a:p>
        </p:txBody>
      </p:sp>
      <p:sp>
        <p:nvSpPr>
          <p:cNvPr id="5" name="文本框 4"/>
          <p:cNvSpPr txBox="1"/>
          <p:nvPr/>
        </p:nvSpPr>
        <p:spPr>
          <a:xfrm>
            <a:off x="6007100" y="407670"/>
            <a:ext cx="6052820" cy="6450965"/>
          </a:xfrm>
          <a:prstGeom prst="rect">
            <a:avLst/>
          </a:prstGeom>
          <a:noFill/>
        </p:spPr>
        <p:txBody>
          <a:bodyPr wrap="square" rtlCol="0">
            <a:noAutofit/>
          </a:bodyPr>
          <a:lstStyle/>
          <a:p>
            <a:r>
              <a:rPr lang="zh-CN" altLang="en-US"/>
              <a:t>特点：快速交易确认、基于流行文化、无限量生产等</a:t>
            </a:r>
          </a:p>
          <a:p>
            <a:endParaRPr lang="zh-CN" altLang="en-US"/>
          </a:p>
          <a:p>
            <a:r>
              <a:rPr lang="zh-CN" altLang="en-US"/>
              <a:t>价格：</a:t>
            </a:r>
            <a:r>
              <a:rPr lang="zh-CN" altLang="en-US">
                <a:sym typeface="+mn-ea"/>
              </a:rPr>
              <a:t>截止至</a:t>
            </a:r>
            <a:r>
              <a:rPr lang="en-US" altLang="zh-CN">
                <a:sym typeface="+mn-ea"/>
              </a:rPr>
              <a:t>2024</a:t>
            </a:r>
            <a:r>
              <a:rPr lang="zh-CN" altLang="en-US">
                <a:sym typeface="+mn-ea"/>
              </a:rPr>
              <a:t>年</a:t>
            </a:r>
            <a:r>
              <a:rPr lang="en-US" altLang="zh-CN">
                <a:sym typeface="+mn-ea"/>
              </a:rPr>
              <a:t>12</a:t>
            </a:r>
            <a:r>
              <a:rPr lang="zh-CN" altLang="en-US">
                <a:sym typeface="+mn-ea"/>
              </a:rPr>
              <a:t>月</a:t>
            </a:r>
            <a:r>
              <a:rPr lang="en-US" altLang="zh-CN">
                <a:sym typeface="+mn-ea"/>
              </a:rPr>
              <a:t>4</a:t>
            </a:r>
            <a:r>
              <a:rPr lang="zh-CN" altLang="en-US">
                <a:sym typeface="+mn-ea"/>
              </a:rPr>
              <a:t>日中午，狗狗币的价格约为</a:t>
            </a:r>
            <a:r>
              <a:rPr lang="en-US" altLang="zh-CN">
                <a:sym typeface="+mn-ea"/>
              </a:rPr>
              <a:t>    0.418</a:t>
            </a:r>
            <a:r>
              <a:rPr lang="zh-CN" altLang="en-US">
                <a:sym typeface="+mn-ea"/>
              </a:rPr>
              <a:t>美元</a:t>
            </a:r>
            <a:endParaRPr lang="zh-CN" altLang="en-US"/>
          </a:p>
          <a:p>
            <a:endParaRPr lang="zh-CN" altLang="en-US"/>
          </a:p>
          <a:p>
            <a:r>
              <a:rPr lang="zh-CN" altLang="en-US"/>
              <a:t>技术基础：</a:t>
            </a:r>
          </a:p>
          <a:p>
            <a:pPr marL="285750" indent="-285750">
              <a:buFont typeface="Wingdings" panose="05000000000000000000" charset="0"/>
              <a:buChar char="Ø"/>
            </a:pPr>
            <a:r>
              <a:rPr lang="zh-CN" altLang="en-US"/>
              <a:t>基于莱特币的技术，使用Scrypt算法。它的区块生成时间为1分钟，交易确认速度较快。</a:t>
            </a:r>
          </a:p>
          <a:p>
            <a:pPr marL="285750" indent="-285750">
              <a:buFont typeface="Wingdings" panose="05000000000000000000" charset="0"/>
              <a:buChar char="Ø"/>
            </a:pPr>
            <a:r>
              <a:rPr lang="zh-CN" altLang="en-US"/>
              <a:t>与比特币的供应上限不同，狗狗币拥有丰富的供应模式。每分钟大约有10,000个新的DOGE币被开采并添加到区块链中</a:t>
            </a:r>
          </a:p>
          <a:p>
            <a:pPr indent="0">
              <a:buFont typeface="Wingdings" panose="05000000000000000000" charset="0"/>
              <a:buNone/>
            </a:pPr>
            <a:r>
              <a:rPr lang="zh-CN" altLang="en-US"/>
              <a:t>市场背景：</a:t>
            </a:r>
          </a:p>
          <a:p>
            <a:pPr indent="0">
              <a:buFont typeface="Wingdings" panose="05000000000000000000" charset="0"/>
              <a:buChar char="Ø"/>
            </a:pPr>
            <a:r>
              <a:rPr lang="zh-CN" altLang="en-US"/>
              <a:t>狗狗币在2024年11月的市场表现强劲，价格飙升至0.40美元以上，部分原因是特朗普在美国大选中的胜利以及埃隆·马斯克在新政府机构（DOGE）中的领导角色</a:t>
            </a:r>
          </a:p>
          <a:p>
            <a:pPr indent="0">
              <a:buFont typeface="Wingdings" panose="05000000000000000000" charset="0"/>
              <a:buChar char="Ø"/>
            </a:pPr>
            <a:r>
              <a:rPr lang="zh-CN" altLang="en-US"/>
              <a:t>狗狗币最初作为一个玩笑诞生，但如今市值超过110亿美元，显示了其显著的文化影响</a:t>
            </a:r>
          </a:p>
          <a:p>
            <a:pPr indent="0">
              <a:buFont typeface="Wingdings" panose="05000000000000000000" charset="0"/>
              <a:buChar char="Ø"/>
            </a:pPr>
            <a:r>
              <a:rPr lang="zh-CN" altLang="en-US"/>
              <a:t>狗狗币的成功在很大程度上归功于互联网迷因文化的力量。其起源作为一个迷因转化为加密货币，提供了一个有趣和友好的比特币替代品</a:t>
            </a:r>
          </a:p>
          <a:p>
            <a:pPr indent="0">
              <a:buFont typeface="Wingdings" panose="05000000000000000000" charset="0"/>
              <a:buNone/>
            </a:pPr>
            <a:endParaRPr lang="zh-CN" altLang="en-US"/>
          </a:p>
          <a:p>
            <a:pPr indent="0">
              <a:buFont typeface="Wingdings" panose="05000000000000000000" charset="0"/>
              <a:buNone/>
            </a:pPr>
            <a:r>
              <a:rPr lang="zh-CN" altLang="en-US"/>
              <a:t>用途和应用场景：</a:t>
            </a:r>
          </a:p>
          <a:p>
            <a:pPr indent="0">
              <a:buFont typeface="Wingdings" panose="05000000000000000000" charset="0"/>
              <a:buNone/>
            </a:pPr>
            <a:r>
              <a:rPr lang="zh-CN" altLang="en-US"/>
              <a:t>小额支付、慈善捐赠、社交媒体上的打赏等</a:t>
            </a:r>
          </a:p>
        </p:txBody>
      </p:sp>
      <p:pic>
        <p:nvPicPr>
          <p:cNvPr id="6" name="图片 5" descr="狗狗币价格走势"/>
          <p:cNvPicPr>
            <a:picLocks noChangeAspect="1"/>
          </p:cNvPicPr>
          <p:nvPr/>
        </p:nvPicPr>
        <p:blipFill>
          <a:blip r:embed="rId3"/>
          <a:stretch>
            <a:fillRect/>
          </a:stretch>
        </p:blipFill>
        <p:spPr>
          <a:xfrm>
            <a:off x="61595" y="3558540"/>
            <a:ext cx="5945505" cy="3169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70" y="1623658"/>
            <a:ext cx="5241188" cy="2751624"/>
          </a:xfrm>
          <a:prstGeom prst="rect">
            <a:avLst/>
          </a:prstGeom>
        </p:spPr>
      </p:pic>
      <p:sp>
        <p:nvSpPr>
          <p:cNvPr id="3" name="文本框 2"/>
          <p:cNvSpPr txBox="1"/>
          <p:nvPr/>
        </p:nvSpPr>
        <p:spPr>
          <a:xfrm>
            <a:off x="570865" y="463550"/>
            <a:ext cx="6096000" cy="583565"/>
          </a:xfrm>
          <a:prstGeom prst="rect">
            <a:avLst/>
          </a:prstGeom>
          <a:noFill/>
        </p:spPr>
        <p:txBody>
          <a:bodyPr wrap="square" rtlCol="0" anchor="t">
            <a:spAutoFit/>
          </a:bodyPr>
          <a:lstStyle/>
          <a:p>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rPr>
              <a:t>币种介绍：</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rPr>
              <a:t>——OKB</a:t>
            </a:r>
            <a:endPar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4" name="文本框 3"/>
          <p:cNvSpPr txBox="1"/>
          <p:nvPr/>
        </p:nvSpPr>
        <p:spPr>
          <a:xfrm>
            <a:off x="6096000" y="245110"/>
            <a:ext cx="5985510" cy="6543040"/>
          </a:xfrm>
          <a:prstGeom prst="rect">
            <a:avLst/>
          </a:prstGeom>
          <a:noFill/>
        </p:spPr>
        <p:txBody>
          <a:bodyPr wrap="square" rtlCol="0">
            <a:noAutofit/>
          </a:bodyPr>
          <a:lstStyle/>
          <a:p>
            <a:r>
              <a:rPr lang="zh-CN" altLang="en-US"/>
              <a:t>特点：是由全球知名的加密货币交易平台OKEx发行的一种平台币，交易手续费折扣、奖励机制、回购与销毁等</a:t>
            </a:r>
          </a:p>
          <a:p>
            <a:endParaRPr lang="zh-CN" altLang="en-US"/>
          </a:p>
          <a:p>
            <a:r>
              <a:rPr lang="zh-CN" altLang="en-US"/>
              <a:t>价格：</a:t>
            </a:r>
            <a:r>
              <a:rPr lang="zh-CN" altLang="en-US">
                <a:sym typeface="+mn-ea"/>
              </a:rPr>
              <a:t>截止至</a:t>
            </a:r>
            <a:r>
              <a:rPr lang="en-US" altLang="zh-CN">
                <a:sym typeface="+mn-ea"/>
              </a:rPr>
              <a:t>2024</a:t>
            </a:r>
            <a:r>
              <a:rPr lang="zh-CN" altLang="en-US">
                <a:sym typeface="+mn-ea"/>
              </a:rPr>
              <a:t>年</a:t>
            </a:r>
            <a:r>
              <a:rPr lang="en-US" altLang="zh-CN">
                <a:sym typeface="+mn-ea"/>
              </a:rPr>
              <a:t>12</a:t>
            </a:r>
            <a:r>
              <a:rPr lang="zh-CN" altLang="en-US">
                <a:sym typeface="+mn-ea"/>
              </a:rPr>
              <a:t>月</a:t>
            </a:r>
            <a:r>
              <a:rPr lang="en-US" altLang="zh-CN">
                <a:sym typeface="+mn-ea"/>
              </a:rPr>
              <a:t>4</a:t>
            </a:r>
            <a:r>
              <a:rPr lang="zh-CN" altLang="en-US">
                <a:sym typeface="+mn-ea"/>
              </a:rPr>
              <a:t>日中午，</a:t>
            </a:r>
            <a:r>
              <a:rPr lang="en-US" altLang="zh-CN">
                <a:sym typeface="+mn-ea"/>
              </a:rPr>
              <a:t>OKB</a:t>
            </a:r>
            <a:r>
              <a:rPr lang="zh-CN" altLang="en-US">
                <a:sym typeface="+mn-ea"/>
              </a:rPr>
              <a:t>的价格约为</a:t>
            </a:r>
            <a:r>
              <a:rPr lang="en-US" altLang="zh-CN">
                <a:sym typeface="+mn-ea"/>
              </a:rPr>
              <a:t>    60</a:t>
            </a:r>
            <a:r>
              <a:rPr lang="zh-CN" altLang="en-US">
                <a:sym typeface="+mn-ea"/>
              </a:rPr>
              <a:t>美元</a:t>
            </a:r>
            <a:endParaRPr lang="zh-CN" altLang="en-US"/>
          </a:p>
          <a:p>
            <a:endParaRPr lang="zh-CN" altLang="en-US"/>
          </a:p>
          <a:p>
            <a:r>
              <a:rPr lang="zh-CN" altLang="en-US"/>
              <a:t>技术依据：</a:t>
            </a:r>
          </a:p>
          <a:p>
            <a:pPr marL="285750" indent="-285750">
              <a:buFont typeface="Wingdings" panose="05000000000000000000" charset="0"/>
              <a:buChar char="Ø"/>
            </a:pPr>
            <a:r>
              <a:rPr lang="zh-CN" altLang="en-US"/>
              <a:t>OKB最初是基于以太坊的ERC20协议发行的，这意味着它在以太坊网络上具有兼容性和互操作性</a:t>
            </a:r>
          </a:p>
          <a:p>
            <a:pPr marL="285750" indent="-285750">
              <a:buFont typeface="Wingdings" panose="05000000000000000000" charset="0"/>
              <a:buChar char="Ø"/>
            </a:pPr>
            <a:r>
              <a:rPr lang="zh-CN" altLang="en-US"/>
              <a:t>OKEx计划推出OKChain公链，将整个集团的业务流程和全球通用积分运行在该公链上，增加OKB的实际用途</a:t>
            </a:r>
          </a:p>
          <a:p>
            <a:endParaRPr lang="zh-CN" altLang="en-US"/>
          </a:p>
          <a:p>
            <a:r>
              <a:rPr lang="zh-CN" altLang="en-US"/>
              <a:t>市场背景：</a:t>
            </a:r>
          </a:p>
          <a:p>
            <a:pPr marL="285750" indent="-285750">
              <a:buFont typeface="Wingdings" panose="05000000000000000000" charset="0"/>
              <a:buChar char="Ø"/>
            </a:pPr>
            <a:r>
              <a:rPr lang="zh-CN" altLang="en-US"/>
              <a:t>OKB的市场表现相对稳健，在熊市和牛市的波动中，OKB凭借其在用户中的影响力以及OKEx交易所的支持，实现了一定的市值增长</a:t>
            </a:r>
          </a:p>
          <a:p>
            <a:pPr marL="285750" indent="-285750">
              <a:buFont typeface="Wingdings" panose="05000000000000000000" charset="0"/>
              <a:buChar char="Ø"/>
            </a:pPr>
            <a:r>
              <a:rPr lang="zh-CN" altLang="en-US"/>
              <a:t>基于OKChain自由且自治的生态系统，OKB未来将会与用户自主构建的去中心化交易所、交易对实现有效的互联互通</a:t>
            </a:r>
          </a:p>
          <a:p>
            <a:pPr marL="285750" indent="-285750">
              <a:buFont typeface="Wingdings" panose="05000000000000000000" charset="0"/>
              <a:buChar char="Ø"/>
            </a:pPr>
            <a:r>
              <a:rPr lang="zh-CN" altLang="en-US"/>
              <a:t>相较于其他平台币，OKB有着更广泛的应用场景，其目标是成为用户数字资产管理的核心工具</a:t>
            </a:r>
          </a:p>
          <a:p>
            <a:pPr marL="285750" indent="-285750">
              <a:buFont typeface="Wingdings" panose="05000000000000000000" charset="0"/>
              <a:buChar char="Ø"/>
            </a:pPr>
            <a:r>
              <a:rPr lang="zh-CN" altLang="en-US"/>
              <a:t>OKB将进一步推动与其他加密货币项目的跨链互操作性，以实现更广泛的应用和更高的市场影响力。</a:t>
            </a:r>
          </a:p>
        </p:txBody>
      </p:sp>
      <p:pic>
        <p:nvPicPr>
          <p:cNvPr id="5" name="图片 4" descr="OKB走势"/>
          <p:cNvPicPr>
            <a:picLocks noChangeAspect="1"/>
          </p:cNvPicPr>
          <p:nvPr/>
        </p:nvPicPr>
        <p:blipFill>
          <a:blip r:embed="rId3"/>
          <a:stretch>
            <a:fillRect/>
          </a:stretch>
        </p:blipFill>
        <p:spPr>
          <a:xfrm>
            <a:off x="0" y="3332480"/>
            <a:ext cx="6096000" cy="32531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49" y="1462270"/>
            <a:ext cx="4757184" cy="3173005"/>
          </a:xfrm>
          <a:prstGeom prst="rect">
            <a:avLst/>
          </a:prstGeom>
        </p:spPr>
      </p:pic>
      <p:sp>
        <p:nvSpPr>
          <p:cNvPr id="3" name="文本框 2"/>
          <p:cNvSpPr txBox="1"/>
          <p:nvPr/>
        </p:nvSpPr>
        <p:spPr>
          <a:xfrm>
            <a:off x="570865" y="463550"/>
            <a:ext cx="6096000" cy="583565"/>
          </a:xfrm>
          <a:prstGeom prst="rect">
            <a:avLst/>
          </a:prstGeom>
          <a:noFill/>
        </p:spPr>
        <p:txBody>
          <a:bodyPr wrap="square" rtlCol="0" anchor="t">
            <a:spAutoFit/>
          </a:bodyPr>
          <a:lstStyle/>
          <a:p>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rPr>
              <a:t>币种介绍：</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rPr>
              <a:t>——</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rPr>
              <a:t>瑞波币</a:t>
            </a:r>
          </a:p>
        </p:txBody>
      </p:sp>
      <p:sp>
        <p:nvSpPr>
          <p:cNvPr id="4" name="文本框 3"/>
          <p:cNvSpPr txBox="1"/>
          <p:nvPr/>
        </p:nvSpPr>
        <p:spPr>
          <a:xfrm>
            <a:off x="5931535" y="463550"/>
            <a:ext cx="6096000" cy="5908040"/>
          </a:xfrm>
          <a:prstGeom prst="rect">
            <a:avLst/>
          </a:prstGeom>
          <a:noFill/>
        </p:spPr>
        <p:txBody>
          <a:bodyPr wrap="square" rtlCol="0">
            <a:spAutoFit/>
          </a:bodyPr>
          <a:lstStyle/>
          <a:p>
            <a:r>
              <a:rPr lang="zh-CN" altLang="en-US" dirty="0"/>
              <a:t>特点：快速交易、去中心化、流动性等</a:t>
            </a:r>
          </a:p>
          <a:p>
            <a:endParaRPr lang="zh-CN" altLang="en-US" dirty="0"/>
          </a:p>
          <a:p>
            <a:r>
              <a:rPr lang="zh-CN" altLang="en-US" dirty="0"/>
              <a:t>技术依据：</a:t>
            </a:r>
          </a:p>
          <a:p>
            <a:pPr marL="285750" indent="-285750">
              <a:buFont typeface="Wingdings" panose="05000000000000000000" charset="0"/>
              <a:buChar char="Ø"/>
            </a:pPr>
            <a:r>
              <a:rPr lang="zh-CN" altLang="en-US" dirty="0"/>
              <a:t>基于XRP账本（XRPL），这是一个独立的分布式账本技术，用于记录和验证交易</a:t>
            </a:r>
          </a:p>
          <a:p>
            <a:pPr marL="285750" indent="-285750">
              <a:buFont typeface="Wingdings" panose="05000000000000000000" charset="0"/>
              <a:buChar char="Ø"/>
            </a:pPr>
            <a:r>
              <a:rPr lang="zh-CN" altLang="en-US" dirty="0"/>
              <a:t>XRPL依赖一套经过批准的验证者来处理交易，与比特币和以太坊等加密货币不同，XRPL不依赖挖矿或质押</a:t>
            </a:r>
          </a:p>
          <a:p>
            <a:pPr marL="285750" indent="-285750">
              <a:buFont typeface="Wingdings" panose="05000000000000000000" charset="0"/>
              <a:buChar char="Ø"/>
            </a:pPr>
            <a:r>
              <a:rPr lang="zh-CN" altLang="en-US" dirty="0"/>
              <a:t>瑞波币的交易确认时间非常短，通常只需要几秒钟，是一个高效的支付解决方案</a:t>
            </a:r>
          </a:p>
          <a:p>
            <a:pPr marL="285750" indent="-285750">
              <a:buFont typeface="Wingdings" panose="05000000000000000000" charset="0"/>
              <a:buChar char="Ø"/>
            </a:pPr>
            <a:r>
              <a:rPr lang="zh-CN" altLang="en-US" dirty="0"/>
              <a:t>相比于其他数字货币和传统金融系统，瑞波币的交易费用非常低，特别适合进行跨境支付</a:t>
            </a:r>
          </a:p>
          <a:p>
            <a:pPr marL="285750" indent="-285750">
              <a:buFont typeface="Wingdings" panose="05000000000000000000" charset="0"/>
              <a:buChar char="Ø"/>
            </a:pPr>
            <a:endParaRPr lang="zh-CN" altLang="en-US" dirty="0"/>
          </a:p>
          <a:p>
            <a:pPr indent="0">
              <a:buFont typeface="Wingdings" panose="05000000000000000000" charset="0"/>
              <a:buNone/>
            </a:pPr>
            <a:r>
              <a:rPr lang="zh-CN" altLang="en-US" dirty="0"/>
              <a:t>市场背景：</a:t>
            </a:r>
          </a:p>
          <a:p>
            <a:pPr indent="0">
              <a:buFont typeface="Wingdings" panose="05000000000000000000" charset="0"/>
              <a:buChar char="Ø"/>
            </a:pPr>
            <a:r>
              <a:rPr lang="zh-CN" altLang="en-US" dirty="0"/>
              <a:t>瑞波币的市场表现相对稳健，在熊市和牛市的波动中，瑞波币凭借其在用户中的影响力以及Ripple Labs交易所的支持，实现了一定的市值增长</a:t>
            </a:r>
          </a:p>
          <a:p>
            <a:pPr indent="0">
              <a:buFont typeface="Wingdings" panose="05000000000000000000" charset="0"/>
              <a:buChar char="Ø"/>
            </a:pPr>
            <a:r>
              <a:rPr lang="zh-CN" altLang="en-US" dirty="0"/>
              <a:t>瑞波币已经与多家大型银行和金融机构建立了合作伙伴关系，利用Ripple的技术来改善国际支付流程，显示了其在全球金融系统中的影响力。</a:t>
            </a:r>
          </a:p>
          <a:p>
            <a:pPr indent="0">
              <a:buFont typeface="Wingdings" panose="05000000000000000000" charset="0"/>
              <a:buChar char="Ø"/>
            </a:pPr>
            <a:r>
              <a:rPr lang="zh-CN" altLang="en-US" dirty="0"/>
              <a:t>在多个方面展现了其竞争优势，包括交易速度极快，交易费用相对较低，合作伙伴网络也在不断扩展</a:t>
            </a:r>
          </a:p>
        </p:txBody>
      </p:sp>
      <p:pic>
        <p:nvPicPr>
          <p:cNvPr id="5" name="图片 4" descr="瑞波币走势"/>
          <p:cNvPicPr>
            <a:picLocks noChangeAspect="1"/>
          </p:cNvPicPr>
          <p:nvPr/>
        </p:nvPicPr>
        <p:blipFill>
          <a:blip r:embed="rId3"/>
          <a:stretch>
            <a:fillRect/>
          </a:stretch>
        </p:blipFill>
        <p:spPr>
          <a:xfrm>
            <a:off x="0" y="3516630"/>
            <a:ext cx="5962650" cy="3178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5" y="1391920"/>
            <a:ext cx="4998482" cy="3283886"/>
          </a:xfrm>
          <a:prstGeom prst="rect">
            <a:avLst/>
          </a:prstGeom>
        </p:spPr>
      </p:pic>
      <p:sp>
        <p:nvSpPr>
          <p:cNvPr id="3" name="文本框 2"/>
          <p:cNvSpPr txBox="1"/>
          <p:nvPr/>
        </p:nvSpPr>
        <p:spPr>
          <a:xfrm>
            <a:off x="570865" y="463550"/>
            <a:ext cx="6096000" cy="583565"/>
          </a:xfrm>
          <a:prstGeom prst="rect">
            <a:avLst/>
          </a:prstGeom>
          <a:noFill/>
        </p:spPr>
        <p:txBody>
          <a:bodyPr wrap="square" rtlCol="0" anchor="t">
            <a:spAutoFit/>
          </a:bodyPr>
          <a:lstStyle/>
          <a:p>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rPr>
              <a:t>币种介绍：</a:t>
            </a:r>
            <a:r>
              <a:rPr lang="en-US" altLang="zh-CN"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rPr>
              <a:t>——</a:t>
            </a: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sym typeface="+mn-ea"/>
              </a:rPr>
              <a:t>泰达币</a:t>
            </a:r>
          </a:p>
        </p:txBody>
      </p:sp>
      <p:sp>
        <p:nvSpPr>
          <p:cNvPr id="4" name="文本框 3"/>
          <p:cNvSpPr txBox="1"/>
          <p:nvPr/>
        </p:nvSpPr>
        <p:spPr>
          <a:xfrm>
            <a:off x="6376670" y="118745"/>
            <a:ext cx="5650865" cy="6739255"/>
          </a:xfrm>
          <a:prstGeom prst="rect">
            <a:avLst/>
          </a:prstGeom>
          <a:noFill/>
        </p:spPr>
        <p:txBody>
          <a:bodyPr wrap="square" rtlCol="0">
            <a:spAutoFit/>
          </a:bodyPr>
          <a:lstStyle/>
          <a:p>
            <a:r>
              <a:rPr lang="zh-CN" altLang="en-US" dirty="0"/>
              <a:t>特点：价值锚定、资产储备等</a:t>
            </a:r>
          </a:p>
          <a:p>
            <a:endParaRPr lang="zh-CN" altLang="en-US" dirty="0"/>
          </a:p>
          <a:p>
            <a:r>
              <a:rPr lang="zh-CN" altLang="en-US" dirty="0"/>
              <a:t>技术依据：</a:t>
            </a:r>
          </a:p>
          <a:p>
            <a:pPr marL="285750" indent="-285750">
              <a:buFont typeface="Wingdings" panose="05000000000000000000" charset="0"/>
              <a:buChar char="Ø"/>
            </a:pPr>
            <a:r>
              <a:rPr lang="zh-CN" altLang="en-US" dirty="0"/>
              <a:t>基于区块链技术发行，通过区块链技术，USDT实现了交易的公开透明，任何人都可以查看交易记录，确保交易的真实性和不可篡改性</a:t>
            </a:r>
          </a:p>
          <a:p>
            <a:pPr marL="285750" indent="-285750">
              <a:buFont typeface="Wingdings" panose="05000000000000000000" charset="0"/>
              <a:buChar char="Ø"/>
            </a:pPr>
            <a:r>
              <a:rPr lang="zh-CN" altLang="en-US" dirty="0"/>
              <a:t>USDT的价值直接锚定于美元，Tether公司宣称严格遵守1：1的准备金保证，这意味着无论加密货币市场如何波动，USDT的价格都相对稳定在1美元左右</a:t>
            </a:r>
          </a:p>
          <a:p>
            <a:pPr marL="285750" indent="-285750">
              <a:buFont typeface="Wingdings" panose="05000000000000000000" charset="0"/>
              <a:buChar char="Ø"/>
            </a:pPr>
            <a:r>
              <a:rPr lang="zh-CN" altLang="en-US" dirty="0"/>
              <a:t>采用了多重签名技术来增加交易的安全性。多重签名技术要求多个私钥的确认才能完成一笔交易，这样即使某个私钥被泄露或被攻击，攻击者也无法单独完成交易</a:t>
            </a:r>
          </a:p>
          <a:p>
            <a:r>
              <a:rPr lang="zh-CN" altLang="en-US" dirty="0"/>
              <a:t>市场作用：</a:t>
            </a:r>
          </a:p>
          <a:p>
            <a:pPr marL="285750" indent="-285750">
              <a:buFont typeface="Wingdings" panose="05000000000000000000" charset="0"/>
              <a:buChar char="Ø"/>
            </a:pPr>
            <a:r>
              <a:rPr lang="zh-CN" altLang="en-US" dirty="0"/>
              <a:t>在2023年，泰达币在全球稳定币供应中的市场份额就从50%激增至71%</a:t>
            </a:r>
          </a:p>
          <a:p>
            <a:pPr marL="285750" indent="-285750">
              <a:buFont typeface="Wingdings" panose="05000000000000000000" charset="0"/>
              <a:buChar char="Ø"/>
            </a:pPr>
            <a:r>
              <a:rPr lang="zh-CN" altLang="en-US" dirty="0"/>
              <a:t>使得投资者可以将本国法币转换为USDT，参与炒币交易，实现全球共同交易市场</a:t>
            </a:r>
          </a:p>
          <a:p>
            <a:pPr marL="285750" indent="-285750">
              <a:buFont typeface="Wingdings" panose="05000000000000000000" charset="0"/>
              <a:buChar char="Ø"/>
            </a:pPr>
            <a:r>
              <a:rPr lang="zh-CN" altLang="en-US" dirty="0"/>
              <a:t>也被用作跨境汇款的工具，由于其稳定性和低手续费，使用USDT进行汇款更加高效和经济</a:t>
            </a:r>
          </a:p>
          <a:p>
            <a:pPr marL="285750" indent="-285750">
              <a:buFont typeface="Wingdings" panose="05000000000000000000" charset="0"/>
              <a:buChar char="Ø"/>
            </a:pPr>
            <a:r>
              <a:rPr lang="zh-CN" altLang="en-US" dirty="0"/>
              <a:t>USDT的稳定性使其成为价值存储的理想选择。</a:t>
            </a:r>
          </a:p>
          <a:p>
            <a:pPr marL="285750" indent="-285750">
              <a:buFont typeface="Wingdings" panose="05000000000000000000" charset="0"/>
              <a:buChar char="Ø"/>
            </a:pPr>
            <a:r>
              <a:rPr lang="zh-CN" altLang="en-US" dirty="0"/>
              <a:t>USDT在加密货币市场中扮演着提供流动性的角色。交易所和投资者可以利用USDT进行借贷、质押和合约交易等操作</a:t>
            </a:r>
          </a:p>
        </p:txBody>
      </p:sp>
      <p:pic>
        <p:nvPicPr>
          <p:cNvPr id="6" name="图片 5" descr="泰达币走势"/>
          <p:cNvPicPr>
            <a:picLocks noChangeAspect="1"/>
          </p:cNvPicPr>
          <p:nvPr/>
        </p:nvPicPr>
        <p:blipFill>
          <a:blip r:embed="rId3"/>
          <a:stretch>
            <a:fillRect/>
          </a:stretch>
        </p:blipFill>
        <p:spPr>
          <a:xfrm>
            <a:off x="86995" y="3336925"/>
            <a:ext cx="6377305" cy="33991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4456FDF6-C6B2-43A6-8C06-28E704634E2B}" type="slidenum">
              <a:rPr lang="zh-CN" altLang="en-US" smtClean="0"/>
              <a:t>9</a:t>
            </a:fld>
            <a:endParaRPr lang="zh-CN" altLang="en-US"/>
          </a:p>
        </p:txBody>
      </p:sp>
      <p:sp>
        <p:nvSpPr>
          <p:cNvPr id="3" name="文本框 2"/>
          <p:cNvSpPr txBox="1"/>
          <p:nvPr/>
        </p:nvSpPr>
        <p:spPr>
          <a:xfrm>
            <a:off x="589668" y="495015"/>
            <a:ext cx="10607417" cy="583565"/>
          </a:xfrm>
          <a:prstGeom prst="rect">
            <a:avLst/>
          </a:prstGeom>
          <a:noFill/>
        </p:spPr>
        <p:txBody>
          <a:bodyPr wrap="square">
            <a:spAutoFit/>
          </a:bodyPr>
          <a:lstStyle/>
          <a:p>
            <a:pPr fontAlgn="auto">
              <a:spcBef>
                <a:spcPts val="0"/>
              </a:spcBef>
              <a:spcAft>
                <a:spcPts val="0"/>
              </a:spcAft>
              <a:defRPr/>
            </a:pPr>
            <a:r>
              <a:rPr lang="zh-CN" altLang="en-US" sz="3200" b="1" spc="300" dirty="0">
                <a:solidFill>
                  <a:srgbClr val="950040"/>
                </a:solidFill>
                <a:latin typeface="微软雅黑" panose="020B0503020204020204" charset="-122"/>
                <a:ea typeface="微软雅黑" panose="020B0503020204020204" charset="-122"/>
                <a:cs typeface="Times New Roman" panose="02020603050405020304" pitchFamily="18" charset="0"/>
              </a:rPr>
              <a:t>为什么我们需要加密货币投资策略？：</a:t>
            </a:r>
          </a:p>
        </p:txBody>
      </p:sp>
      <p:sp>
        <p:nvSpPr>
          <p:cNvPr id="5" name="文本框 4"/>
          <p:cNvSpPr txBox="1"/>
          <p:nvPr/>
        </p:nvSpPr>
        <p:spPr>
          <a:xfrm>
            <a:off x="589667" y="2052482"/>
            <a:ext cx="7953697" cy="369332"/>
          </a:xfrm>
          <a:prstGeom prst="rect">
            <a:avLst/>
          </a:prstGeom>
          <a:noFill/>
        </p:spPr>
        <p:txBody>
          <a:bodyPr wrap="square">
            <a:spAutoFit/>
          </a:bodyPr>
          <a:lstStyle/>
          <a:p>
            <a:r>
              <a:rPr lang="zh-CN" altLang="en-US" b="0" i="0" dirty="0">
                <a:solidFill>
                  <a:srgbClr val="535861"/>
                </a:solidFill>
                <a:effectLst/>
                <a:latin typeface="-apple-system"/>
              </a:rPr>
              <a:t>“如果你没有计划，那么你就是在计划失败！” </a:t>
            </a:r>
            <a:r>
              <a:rPr lang="en-US" altLang="zh-CN" b="0" i="0" dirty="0">
                <a:solidFill>
                  <a:srgbClr val="535861"/>
                </a:solidFill>
                <a:effectLst/>
                <a:latin typeface="-apple-system"/>
              </a:rPr>
              <a:t>- </a:t>
            </a:r>
            <a:r>
              <a:rPr lang="zh-CN" altLang="en-US" b="0" i="0" u="none" strike="noStrike" dirty="0">
                <a:solidFill>
                  <a:srgbClr val="09408E"/>
                </a:solidFill>
                <a:effectLst/>
                <a:latin typeface="-apple-system"/>
                <a:hlinkClick r:id="rId2"/>
              </a:rPr>
              <a:t>本杰明</a:t>
            </a:r>
            <a:r>
              <a:rPr lang="en-US" altLang="zh-CN" b="0" i="0" u="none" strike="noStrike" dirty="0">
                <a:solidFill>
                  <a:srgbClr val="09408E"/>
                </a:solidFill>
                <a:effectLst/>
                <a:latin typeface="-apple-system"/>
                <a:hlinkClick r:id="rId2"/>
              </a:rPr>
              <a:t>·</a:t>
            </a:r>
            <a:r>
              <a:rPr lang="zh-CN" altLang="en-US" b="0" i="0" u="none" strike="noStrike" dirty="0">
                <a:solidFill>
                  <a:srgbClr val="09408E"/>
                </a:solidFill>
                <a:effectLst/>
                <a:latin typeface="-apple-system"/>
                <a:hlinkClick r:id="rId2"/>
              </a:rPr>
              <a:t>富兰克林</a:t>
            </a:r>
            <a:endParaRPr lang="zh-CN" altLang="en-US" dirty="0"/>
          </a:p>
        </p:txBody>
      </p:sp>
      <p:sp>
        <p:nvSpPr>
          <p:cNvPr id="6" name="文本框 5"/>
          <p:cNvSpPr txBox="1"/>
          <p:nvPr/>
        </p:nvSpPr>
        <p:spPr>
          <a:xfrm>
            <a:off x="726141" y="2644589"/>
            <a:ext cx="8399929" cy="646331"/>
          </a:xfrm>
          <a:prstGeom prst="rect">
            <a:avLst/>
          </a:prstGeom>
          <a:noFill/>
        </p:spPr>
        <p:txBody>
          <a:bodyPr wrap="square" rtlCol="0">
            <a:spAutoFit/>
          </a:bodyPr>
          <a:lstStyle/>
          <a:p>
            <a:r>
              <a:rPr lang="zh-CN" altLang="en-US" b="0" i="0" dirty="0">
                <a:solidFill>
                  <a:srgbClr val="191B1F"/>
                </a:solidFill>
                <a:effectLst/>
                <a:latin typeface="-apple-system"/>
              </a:rPr>
              <a:t>如果没有明确的投资策略，您可能会做出情绪驱动的决策，从而耗尽您的资金。恐惧和贪婪在加密货币中猖獗，导致投资者在错误的时间愚蠢地买卖。</a:t>
            </a:r>
            <a:endParaRPr lang="zh-CN" altLang="en-US" dirty="0"/>
          </a:p>
        </p:txBody>
      </p:sp>
      <p:sp>
        <p:nvSpPr>
          <p:cNvPr id="8" name="文本框 7"/>
          <p:cNvSpPr txBox="1"/>
          <p:nvPr/>
        </p:nvSpPr>
        <p:spPr>
          <a:xfrm>
            <a:off x="726141" y="3764741"/>
            <a:ext cx="6096000" cy="646331"/>
          </a:xfrm>
          <a:prstGeom prst="rect">
            <a:avLst/>
          </a:prstGeom>
          <a:noFill/>
        </p:spPr>
        <p:txBody>
          <a:bodyPr wrap="square">
            <a:spAutoFit/>
          </a:bodyPr>
          <a:lstStyle/>
          <a:p>
            <a:r>
              <a:rPr lang="zh-CN" altLang="en-US" b="0" i="0" dirty="0">
                <a:solidFill>
                  <a:srgbClr val="191B1F"/>
                </a:solidFill>
                <a:effectLst/>
                <a:latin typeface="-apple-system"/>
              </a:rPr>
              <a:t>在市场顶部附近因“</a:t>
            </a:r>
            <a:r>
              <a:rPr lang="zh-CN" altLang="en-US" b="0" i="0" u="none" strike="noStrike" dirty="0">
                <a:solidFill>
                  <a:srgbClr val="09408E"/>
                </a:solidFill>
                <a:effectLst/>
                <a:latin typeface="-apple-system"/>
                <a:hlinkClick r:id="rId3"/>
              </a:rPr>
              <a:t>错失恐惧症</a:t>
            </a:r>
            <a:r>
              <a:rPr lang="zh-CN" altLang="en-US" b="0" i="0" dirty="0">
                <a:solidFill>
                  <a:srgbClr val="191B1F"/>
                </a:solidFill>
                <a:effectLst/>
                <a:latin typeface="-apple-system"/>
              </a:rPr>
              <a:t>”而买入过度炒作的代币以及在残酷的调整期间恐慌性抛售是极其常见的。</a:t>
            </a:r>
            <a:endParaRPr lang="zh-CN" altLang="en-US" dirty="0"/>
          </a:p>
        </p:txBody>
      </p:sp>
      <p:pic>
        <p:nvPicPr>
          <p:cNvPr id="6146" name="Picture 2" descr="货币投资策略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4887" y="3567081"/>
            <a:ext cx="4032745" cy="2999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2YyNjIwYjdiMDJhNDMxNGZhZmIyZDA2ZjcyZmFlMzk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430.00881889763787,&quot;left&quot;:293.5210236220472,&quot;top&quot;:46.802283464566926,&quot;width&quot;:536.7179527559055}"/>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430.00881889763787,&quot;left&quot;:293.5210236220472,&quot;top&quot;:46.802283464566926,&quot;width&quot;:536.7179527559055}"/>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430.00881889763787,&quot;left&quot;:293.5210236220472,&quot;top&quot;:46.802283464566926,&quot;width&quot;:536.7179527559055}"/>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430.00881889763787,&quot;left&quot;:293.5210236220472,&quot;top&quot;:46.802283464566926,&quot;width&quot;:536.7179527559055}"/>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430.00881889763787,&quot;left&quot;:293.5210236220472,&quot;top&quot;:46.802283464566926,&quot;width&quot;:536.717952755905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430.00881889763787,&quot;left&quot;:293.5210236220472,&quot;top&quot;:46.802283464566926,&quot;width&quot;:536.7179527559055}"/>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430.00881889763787,&quot;left&quot;:293.5210236220472,&quot;top&quot;:46.802283464566926,&quot;width&quot;:536.717952755905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430.00881889763787,&quot;left&quot;:293.5210236220472,&quot;top&quot;:46.802283464566926,&quot;width&quot;:536.717952755905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430.00881889763787,&quot;left&quot;:293.5210236220472,&quot;top&quot;:46.802283464566926,&quot;width&quot;:536.717952755905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430.00881889763787,&quot;left&quot;:293.5210236220472,&quot;top&quot;:46.802283464566926,&quot;width&quot;:536.7179527559055}"/>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4146</Words>
  <Application>Microsoft Office PowerPoint</Application>
  <PresentationFormat>宽屏</PresentationFormat>
  <Paragraphs>319</Paragraphs>
  <Slides>30</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-apple-system</vt:lpstr>
      <vt:lpstr>Biaodian Pro Sans GB</vt:lpstr>
      <vt:lpstr>微软雅黑</vt:lpstr>
      <vt:lpstr>微软雅黑 Light</vt:lpstr>
      <vt:lpstr>Arial</vt:lpstr>
      <vt:lpstr>Calibri</vt:lpstr>
      <vt:lpstr>Poppins</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ASUS</dc:creator>
  <cp:lastModifiedBy>应权 陈</cp:lastModifiedBy>
  <cp:revision>214</cp:revision>
  <dcterms:created xsi:type="dcterms:W3CDTF">2019-06-19T02:08:00Z</dcterms:created>
  <dcterms:modified xsi:type="dcterms:W3CDTF">2024-12-14T15:00:56Z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21A8E916555E4249B0D670483A6657CE_13</vt:lpwstr>
  </property>
</Properties>
</file>